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Codec Pro Bold" charset="1" panose="00000600000000000000"/>
      <p:regular r:id="rId24"/>
    </p:embeddedFont>
    <p:embeddedFont>
      <p:font typeface="Codec Pro Ultra-Bold" charset="1" panose="00000700000000000000"/>
      <p:regular r:id="rId25"/>
    </p:embeddedFont>
    <p:embeddedFont>
      <p:font typeface="Codec Pro Light" charset="1" panose="00000300000000000000"/>
      <p:regular r:id="rId26"/>
    </p:embeddedFont>
    <p:embeddedFont>
      <p:font typeface="Codec Pro" charset="1" panose="00000500000000000000"/>
      <p:regular r:id="rId27"/>
    </p:embeddedFont>
    <p:embeddedFont>
      <p:font typeface="Poppins Bold" charset="1" panose="00000800000000000000"/>
      <p:regular r:id="rId28"/>
    </p:embeddedFont>
    <p:embeddedFont>
      <p:font typeface="Poppins" charset="1" panose="00000500000000000000"/>
      <p:regular r:id="rId29"/>
    </p:embeddedFont>
    <p:embeddedFont>
      <p:font typeface="Akzidenz-Grotesk Heavy" charset="1" panose="02000503050000020004"/>
      <p:regular r:id="rId30"/>
    </p:embeddedFont>
    <p:embeddedFont>
      <p:font typeface="Aileron Bold" charset="1" panose="000008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3.jpe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12" Target="../media/image28.png" Type="http://schemas.openxmlformats.org/officeDocument/2006/relationships/image"/><Relationship Id="rId13" Target="../media/image29.svg" Type="http://schemas.openxmlformats.org/officeDocument/2006/relationships/image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png" Type="http://schemas.openxmlformats.org/officeDocument/2006/relationships/image"/><Relationship Id="rId5" Target="../media/image4.pn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1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python.langchain.com/docs/get_started/introduction" TargetMode="External" Type="http://schemas.openxmlformats.org/officeDocument/2006/relationships/hyperlink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0.jpeg" Type="http://schemas.openxmlformats.org/officeDocument/2006/relationships/image"/><Relationship Id="rId6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2.png" Type="http://schemas.openxmlformats.org/officeDocument/2006/relationships/image"/><Relationship Id="rId5" Target="../media/image3.sv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0.jpeg" Type="http://schemas.openxmlformats.org/officeDocument/2006/relationships/image"/><Relationship Id="rId6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43924" y="1740329"/>
            <a:ext cx="10200152" cy="255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11"/>
              </a:lnSpc>
              <a:spcBef>
                <a:spcPct val="0"/>
              </a:spcBef>
            </a:pPr>
            <a:r>
              <a:rPr lang="en-US" b="true" sz="13722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LegalGPT: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211053" y="3955189"/>
            <a:ext cx="12158525" cy="5426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b="true" sz="9999">
                <a:solidFill>
                  <a:srgbClr val="FF7AE6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AI-Powered Legal Assitant with RAG and LLM Support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3473225" y="4298089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986907" y="-2155399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493121" y="1760129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99252">
            <a:off x="12954313" y="-4552494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47290" y="1960544"/>
            <a:ext cx="12193419" cy="8123866"/>
          </a:xfrm>
          <a:custGeom>
            <a:avLst/>
            <a:gdLst/>
            <a:ahLst/>
            <a:cxnLst/>
            <a:rect r="r" b="b" t="t" l="l"/>
            <a:pathLst>
              <a:path h="8123866" w="12193419">
                <a:moveTo>
                  <a:pt x="0" y="0"/>
                </a:moveTo>
                <a:lnTo>
                  <a:pt x="12193420" y="0"/>
                </a:lnTo>
                <a:lnTo>
                  <a:pt x="12193420" y="8123866"/>
                </a:lnTo>
                <a:lnTo>
                  <a:pt x="0" y="81238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51825" y="487680"/>
            <a:ext cx="8689662" cy="996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79"/>
              </a:lnSpc>
              <a:spcBef>
                <a:spcPct val="0"/>
              </a:spcBef>
            </a:pPr>
            <a:r>
              <a:rPr lang="en-US" b="true" sz="5999">
                <a:solidFill>
                  <a:srgbClr val="F5FFFD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PICTORIAL DIAGRAM</a:t>
            </a:r>
          </a:p>
        </p:txBody>
      </p:sp>
    </p:spTree>
  </p:cSld>
  <p:clrMapOvr>
    <a:masterClrMapping/>
  </p:clrMapOvr>
  <p:transition spd="fast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56026" y="842395"/>
            <a:ext cx="8889838" cy="1515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29"/>
              </a:lnSpc>
              <a:spcBef>
                <a:spcPct val="0"/>
              </a:spcBef>
            </a:pPr>
            <a:r>
              <a:rPr lang="en-US" b="true" sz="9229">
                <a:solidFill>
                  <a:srgbClr val="170554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ARCHITECURE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799252">
            <a:off x="13098738" y="-4529984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05892" y="2688298"/>
            <a:ext cx="17605233" cy="6734002"/>
          </a:xfrm>
          <a:custGeom>
            <a:avLst/>
            <a:gdLst/>
            <a:ahLst/>
            <a:cxnLst/>
            <a:rect r="r" b="b" t="t" l="l"/>
            <a:pathLst>
              <a:path h="6734002" w="17605233">
                <a:moveTo>
                  <a:pt x="0" y="0"/>
                </a:moveTo>
                <a:lnTo>
                  <a:pt x="17605234" y="0"/>
                </a:lnTo>
                <a:lnTo>
                  <a:pt x="17605234" y="6734001"/>
                </a:lnTo>
                <a:lnTo>
                  <a:pt x="0" y="67340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25061" y="2497284"/>
            <a:ext cx="9237878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5"/>
              </a:lnSpc>
            </a:pPr>
            <a:r>
              <a:rPr lang="en-US" sz="75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ADVANTAGES OF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525061" y="3776599"/>
            <a:ext cx="9237878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5"/>
              </a:lnSpc>
            </a:pPr>
            <a:r>
              <a:rPr lang="en-US" sz="7500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693909" y="5496603"/>
            <a:ext cx="5446314" cy="1825888"/>
            <a:chOff x="0" y="0"/>
            <a:chExt cx="1434420" cy="4808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34420" cy="480892"/>
            </a:xfrm>
            <a:custGeom>
              <a:avLst/>
              <a:gdLst/>
              <a:ahLst/>
              <a:cxnLst/>
              <a:rect r="r" b="b" t="t" l="l"/>
              <a:pathLst>
                <a:path h="480892" w="1434420">
                  <a:moveTo>
                    <a:pt x="72496" y="0"/>
                  </a:moveTo>
                  <a:lnTo>
                    <a:pt x="1361924" y="0"/>
                  </a:lnTo>
                  <a:cubicBezTo>
                    <a:pt x="1401962" y="0"/>
                    <a:pt x="1434420" y="32458"/>
                    <a:pt x="1434420" y="72496"/>
                  </a:cubicBezTo>
                  <a:lnTo>
                    <a:pt x="1434420" y="408396"/>
                  </a:lnTo>
                  <a:cubicBezTo>
                    <a:pt x="1434420" y="448435"/>
                    <a:pt x="1401962" y="480892"/>
                    <a:pt x="1361924" y="480892"/>
                  </a:cubicBezTo>
                  <a:lnTo>
                    <a:pt x="72496" y="480892"/>
                  </a:lnTo>
                  <a:cubicBezTo>
                    <a:pt x="32458" y="480892"/>
                    <a:pt x="0" y="448435"/>
                    <a:pt x="0" y="408396"/>
                  </a:cubicBezTo>
                  <a:lnTo>
                    <a:pt x="0" y="72496"/>
                  </a:lnTo>
                  <a:cubicBezTo>
                    <a:pt x="0" y="32458"/>
                    <a:pt x="32458" y="0"/>
                    <a:pt x="724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434420" cy="576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797754" y="7636637"/>
            <a:ext cx="5776070" cy="2390749"/>
            <a:chOff x="0" y="0"/>
            <a:chExt cx="1521270" cy="62966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21270" cy="629662"/>
            </a:xfrm>
            <a:custGeom>
              <a:avLst/>
              <a:gdLst/>
              <a:ahLst/>
              <a:cxnLst/>
              <a:rect r="r" b="b" t="t" l="l"/>
              <a:pathLst>
                <a:path h="629662" w="1521270">
                  <a:moveTo>
                    <a:pt x="68358" y="0"/>
                  </a:moveTo>
                  <a:lnTo>
                    <a:pt x="1452912" y="0"/>
                  </a:lnTo>
                  <a:cubicBezTo>
                    <a:pt x="1471042" y="0"/>
                    <a:pt x="1488429" y="7202"/>
                    <a:pt x="1501248" y="20021"/>
                  </a:cubicBezTo>
                  <a:cubicBezTo>
                    <a:pt x="1514068" y="32841"/>
                    <a:pt x="1521270" y="50228"/>
                    <a:pt x="1521270" y="68358"/>
                  </a:cubicBezTo>
                  <a:lnTo>
                    <a:pt x="1521270" y="561305"/>
                  </a:lnTo>
                  <a:cubicBezTo>
                    <a:pt x="1521270" y="579434"/>
                    <a:pt x="1514068" y="596821"/>
                    <a:pt x="1501248" y="609641"/>
                  </a:cubicBezTo>
                  <a:cubicBezTo>
                    <a:pt x="1488429" y="622460"/>
                    <a:pt x="1471042" y="629662"/>
                    <a:pt x="1452912" y="629662"/>
                  </a:cubicBezTo>
                  <a:lnTo>
                    <a:pt x="68358" y="629662"/>
                  </a:lnTo>
                  <a:cubicBezTo>
                    <a:pt x="50228" y="629662"/>
                    <a:pt x="32841" y="622460"/>
                    <a:pt x="20021" y="609641"/>
                  </a:cubicBezTo>
                  <a:cubicBezTo>
                    <a:pt x="7202" y="596821"/>
                    <a:pt x="0" y="579434"/>
                    <a:pt x="0" y="561305"/>
                  </a:cubicBezTo>
                  <a:lnTo>
                    <a:pt x="0" y="68358"/>
                  </a:lnTo>
                  <a:cubicBezTo>
                    <a:pt x="0" y="50228"/>
                    <a:pt x="7202" y="32841"/>
                    <a:pt x="20021" y="20021"/>
                  </a:cubicBezTo>
                  <a:cubicBezTo>
                    <a:pt x="32841" y="7202"/>
                    <a:pt x="50228" y="0"/>
                    <a:pt x="68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521270" cy="724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714478" y="5486899"/>
            <a:ext cx="5630513" cy="1733480"/>
            <a:chOff x="0" y="0"/>
            <a:chExt cx="1482934" cy="4565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82934" cy="456554"/>
            </a:xfrm>
            <a:custGeom>
              <a:avLst/>
              <a:gdLst/>
              <a:ahLst/>
              <a:cxnLst/>
              <a:rect r="r" b="b" t="t" l="l"/>
              <a:pathLst>
                <a:path h="456554" w="1482934">
                  <a:moveTo>
                    <a:pt x="70125" y="0"/>
                  </a:moveTo>
                  <a:lnTo>
                    <a:pt x="1412809" y="0"/>
                  </a:lnTo>
                  <a:cubicBezTo>
                    <a:pt x="1431407" y="0"/>
                    <a:pt x="1449244" y="7388"/>
                    <a:pt x="1462394" y="20539"/>
                  </a:cubicBezTo>
                  <a:cubicBezTo>
                    <a:pt x="1475545" y="33690"/>
                    <a:pt x="1482934" y="51526"/>
                    <a:pt x="1482934" y="70125"/>
                  </a:cubicBezTo>
                  <a:lnTo>
                    <a:pt x="1482934" y="386430"/>
                  </a:lnTo>
                  <a:cubicBezTo>
                    <a:pt x="1482934" y="425158"/>
                    <a:pt x="1451538" y="456554"/>
                    <a:pt x="1412809" y="456554"/>
                  </a:cubicBezTo>
                  <a:lnTo>
                    <a:pt x="70125" y="456554"/>
                  </a:lnTo>
                  <a:cubicBezTo>
                    <a:pt x="51526" y="456554"/>
                    <a:pt x="33690" y="449166"/>
                    <a:pt x="20539" y="436015"/>
                  </a:cubicBezTo>
                  <a:cubicBezTo>
                    <a:pt x="7388" y="422864"/>
                    <a:pt x="0" y="405028"/>
                    <a:pt x="0" y="386430"/>
                  </a:cubicBezTo>
                  <a:lnTo>
                    <a:pt x="0" y="70125"/>
                  </a:lnTo>
                  <a:cubicBezTo>
                    <a:pt x="0" y="51526"/>
                    <a:pt x="7388" y="33690"/>
                    <a:pt x="20539" y="20539"/>
                  </a:cubicBezTo>
                  <a:cubicBezTo>
                    <a:pt x="33690" y="7388"/>
                    <a:pt x="51526" y="0"/>
                    <a:pt x="701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482934" cy="5518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714478" y="7636637"/>
            <a:ext cx="6144839" cy="2390749"/>
            <a:chOff x="0" y="0"/>
            <a:chExt cx="1618394" cy="62966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18394" cy="629662"/>
            </a:xfrm>
            <a:custGeom>
              <a:avLst/>
              <a:gdLst/>
              <a:ahLst/>
              <a:cxnLst/>
              <a:rect r="r" b="b" t="t" l="l"/>
              <a:pathLst>
                <a:path h="629662" w="1618394">
                  <a:moveTo>
                    <a:pt x="64255" y="0"/>
                  </a:moveTo>
                  <a:lnTo>
                    <a:pt x="1554139" y="0"/>
                  </a:lnTo>
                  <a:cubicBezTo>
                    <a:pt x="1571180" y="0"/>
                    <a:pt x="1587524" y="6770"/>
                    <a:pt x="1599574" y="18820"/>
                  </a:cubicBezTo>
                  <a:cubicBezTo>
                    <a:pt x="1611624" y="30870"/>
                    <a:pt x="1618394" y="47214"/>
                    <a:pt x="1618394" y="64255"/>
                  </a:cubicBezTo>
                  <a:lnTo>
                    <a:pt x="1618394" y="565407"/>
                  </a:lnTo>
                  <a:cubicBezTo>
                    <a:pt x="1618394" y="582449"/>
                    <a:pt x="1611624" y="598792"/>
                    <a:pt x="1599574" y="610842"/>
                  </a:cubicBezTo>
                  <a:cubicBezTo>
                    <a:pt x="1587524" y="622893"/>
                    <a:pt x="1571180" y="629662"/>
                    <a:pt x="1554139" y="629662"/>
                  </a:cubicBezTo>
                  <a:lnTo>
                    <a:pt x="64255" y="629662"/>
                  </a:lnTo>
                  <a:cubicBezTo>
                    <a:pt x="47214" y="629662"/>
                    <a:pt x="30870" y="622893"/>
                    <a:pt x="18820" y="610842"/>
                  </a:cubicBezTo>
                  <a:cubicBezTo>
                    <a:pt x="6770" y="598792"/>
                    <a:pt x="0" y="582449"/>
                    <a:pt x="0" y="565407"/>
                  </a:cubicBezTo>
                  <a:lnTo>
                    <a:pt x="0" y="64255"/>
                  </a:lnTo>
                  <a:cubicBezTo>
                    <a:pt x="0" y="47214"/>
                    <a:pt x="6770" y="30870"/>
                    <a:pt x="18820" y="18820"/>
                  </a:cubicBezTo>
                  <a:cubicBezTo>
                    <a:pt x="30870" y="6770"/>
                    <a:pt x="47214" y="0"/>
                    <a:pt x="6425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618394" cy="724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5288962" y="5799315"/>
            <a:ext cx="4630189" cy="1338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3"/>
              </a:lnSpc>
            </a:pPr>
            <a:r>
              <a:rPr lang="en-US" sz="2744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Secure: </a:t>
            </a:r>
            <a:r>
              <a:rPr lang="en-US" sz="2744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Users interact with their own documents in a private session.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97448" y="5865311"/>
            <a:ext cx="5270353" cy="909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b="true" sz="2744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Fast &amp; Efficient: </a:t>
            </a:r>
            <a:r>
              <a:rPr lang="en-US" b="true" sz="274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Provides answers and drafts in second</a:t>
            </a:r>
            <a:r>
              <a:rPr lang="en-US" b="true" sz="2744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s,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27511" y="7915059"/>
            <a:ext cx="5116557" cy="1767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b="true" sz="2744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Context-Aware &amp; Accurate: </a:t>
            </a:r>
            <a:r>
              <a:rPr lang="en-US" b="true" sz="274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By using a RAG pipeline, the AI's responses are grounded in the specific source document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905662" y="7783969"/>
            <a:ext cx="5439329" cy="219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03"/>
              </a:lnSpc>
              <a:spcBef>
                <a:spcPct val="0"/>
              </a:spcBef>
            </a:pPr>
            <a:r>
              <a:rPr lang="en-US" b="true" sz="2744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Versatile: </a:t>
            </a:r>
            <a:r>
              <a:rPr lang="en-US" b="true" sz="2744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Serves multiple functions—Q&amp;A, clause extraction, document drafting, and communication—all within one platform.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-2689503" y="485055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1605027">
            <a:off x="12427935" y="-3569814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1" y="0"/>
                </a:lnTo>
                <a:lnTo>
                  <a:pt x="4986241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206469" y="1715497"/>
            <a:ext cx="3042367" cy="7542803"/>
            <a:chOff x="0" y="0"/>
            <a:chExt cx="471342" cy="116857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71342" cy="1168578"/>
            </a:xfrm>
            <a:custGeom>
              <a:avLst/>
              <a:gdLst/>
              <a:ahLst/>
              <a:cxnLst/>
              <a:rect r="r" b="b" t="t" l="l"/>
              <a:pathLst>
                <a:path h="1168578" w="471342">
                  <a:moveTo>
                    <a:pt x="150137" y="0"/>
                  </a:moveTo>
                  <a:lnTo>
                    <a:pt x="321205" y="0"/>
                  </a:lnTo>
                  <a:cubicBezTo>
                    <a:pt x="361024" y="0"/>
                    <a:pt x="399212" y="15818"/>
                    <a:pt x="427368" y="43974"/>
                  </a:cubicBezTo>
                  <a:cubicBezTo>
                    <a:pt x="455524" y="72130"/>
                    <a:pt x="471342" y="110319"/>
                    <a:pt x="471342" y="150137"/>
                  </a:cubicBezTo>
                  <a:lnTo>
                    <a:pt x="471342" y="1018440"/>
                  </a:lnTo>
                  <a:cubicBezTo>
                    <a:pt x="471342" y="1058259"/>
                    <a:pt x="455524" y="1096447"/>
                    <a:pt x="427368" y="1124603"/>
                  </a:cubicBezTo>
                  <a:cubicBezTo>
                    <a:pt x="399212" y="1152759"/>
                    <a:pt x="361024" y="1168578"/>
                    <a:pt x="321205" y="1168578"/>
                  </a:cubicBezTo>
                  <a:lnTo>
                    <a:pt x="150137" y="1168578"/>
                  </a:lnTo>
                  <a:cubicBezTo>
                    <a:pt x="110319" y="1168578"/>
                    <a:pt x="72130" y="1152759"/>
                    <a:pt x="43974" y="1124603"/>
                  </a:cubicBezTo>
                  <a:cubicBezTo>
                    <a:pt x="15818" y="1096447"/>
                    <a:pt x="0" y="1058259"/>
                    <a:pt x="0" y="1018440"/>
                  </a:cubicBezTo>
                  <a:lnTo>
                    <a:pt x="0" y="150137"/>
                  </a:lnTo>
                  <a:cubicBezTo>
                    <a:pt x="0" y="110319"/>
                    <a:pt x="15818" y="72130"/>
                    <a:pt x="43974" y="43974"/>
                  </a:cubicBezTo>
                  <a:cubicBezTo>
                    <a:pt x="72130" y="15818"/>
                    <a:pt x="110319" y="0"/>
                    <a:pt x="150137" y="0"/>
                  </a:cubicBezTo>
                  <a:close/>
                </a:path>
              </a:pathLst>
            </a:custGeom>
            <a:blipFill>
              <a:blip r:embed="rId5"/>
              <a:stretch>
                <a:fillRect l="-32590" t="0" r="-32590" b="0"/>
              </a:stretch>
            </a:blip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6916492" y="5815782"/>
            <a:ext cx="1028651" cy="1075714"/>
          </a:xfrm>
          <a:custGeom>
            <a:avLst/>
            <a:gdLst/>
            <a:ahLst/>
            <a:cxnLst/>
            <a:rect r="r" b="b" t="t" l="l"/>
            <a:pathLst>
              <a:path h="1075714" w="1028651">
                <a:moveTo>
                  <a:pt x="0" y="0"/>
                </a:moveTo>
                <a:lnTo>
                  <a:pt x="1028651" y="0"/>
                </a:lnTo>
                <a:lnTo>
                  <a:pt x="1028651" y="1075714"/>
                </a:lnTo>
                <a:lnTo>
                  <a:pt x="0" y="1075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57965">
            <a:off x="14766179" y="-4524073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79261" y="-201794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84826" y="3699971"/>
            <a:ext cx="3521604" cy="1950891"/>
            <a:chOff x="0" y="0"/>
            <a:chExt cx="927501" cy="5138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7501" cy="513815"/>
            </a:xfrm>
            <a:custGeom>
              <a:avLst/>
              <a:gdLst/>
              <a:ahLst/>
              <a:cxnLst/>
              <a:rect r="r" b="b" t="t" l="l"/>
              <a:pathLst>
                <a:path h="513815" w="927501">
                  <a:moveTo>
                    <a:pt x="43968" y="0"/>
                  </a:moveTo>
                  <a:lnTo>
                    <a:pt x="883532" y="0"/>
                  </a:lnTo>
                  <a:cubicBezTo>
                    <a:pt x="895194" y="0"/>
                    <a:pt x="906377" y="4632"/>
                    <a:pt x="914623" y="12878"/>
                  </a:cubicBezTo>
                  <a:cubicBezTo>
                    <a:pt x="922868" y="21124"/>
                    <a:pt x="927501" y="32307"/>
                    <a:pt x="927501" y="43968"/>
                  </a:cubicBezTo>
                  <a:lnTo>
                    <a:pt x="927501" y="469847"/>
                  </a:lnTo>
                  <a:cubicBezTo>
                    <a:pt x="927501" y="481508"/>
                    <a:pt x="922868" y="492691"/>
                    <a:pt x="914623" y="500937"/>
                  </a:cubicBezTo>
                  <a:cubicBezTo>
                    <a:pt x="906377" y="509183"/>
                    <a:pt x="895194" y="513815"/>
                    <a:pt x="883532" y="513815"/>
                  </a:cubicBezTo>
                  <a:lnTo>
                    <a:pt x="43968" y="513815"/>
                  </a:lnTo>
                  <a:cubicBezTo>
                    <a:pt x="32307" y="513815"/>
                    <a:pt x="21124" y="509183"/>
                    <a:pt x="12878" y="500937"/>
                  </a:cubicBezTo>
                  <a:cubicBezTo>
                    <a:pt x="4632" y="492691"/>
                    <a:pt x="0" y="481508"/>
                    <a:pt x="0" y="469847"/>
                  </a:cubicBezTo>
                  <a:lnTo>
                    <a:pt x="0" y="43968"/>
                  </a:lnTo>
                  <a:cubicBezTo>
                    <a:pt x="0" y="32307"/>
                    <a:pt x="4632" y="21124"/>
                    <a:pt x="12878" y="12878"/>
                  </a:cubicBezTo>
                  <a:cubicBezTo>
                    <a:pt x="21124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050E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927501" cy="60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096278" y="3699971"/>
            <a:ext cx="3521604" cy="1950891"/>
            <a:chOff x="0" y="0"/>
            <a:chExt cx="927501" cy="5138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7501" cy="513815"/>
            </a:xfrm>
            <a:custGeom>
              <a:avLst/>
              <a:gdLst/>
              <a:ahLst/>
              <a:cxnLst/>
              <a:rect r="r" b="b" t="t" l="l"/>
              <a:pathLst>
                <a:path h="513815" w="927501">
                  <a:moveTo>
                    <a:pt x="43968" y="0"/>
                  </a:moveTo>
                  <a:lnTo>
                    <a:pt x="883532" y="0"/>
                  </a:lnTo>
                  <a:cubicBezTo>
                    <a:pt x="895194" y="0"/>
                    <a:pt x="906377" y="4632"/>
                    <a:pt x="914623" y="12878"/>
                  </a:cubicBezTo>
                  <a:cubicBezTo>
                    <a:pt x="922868" y="21124"/>
                    <a:pt x="927501" y="32307"/>
                    <a:pt x="927501" y="43968"/>
                  </a:cubicBezTo>
                  <a:lnTo>
                    <a:pt x="927501" y="469847"/>
                  </a:lnTo>
                  <a:cubicBezTo>
                    <a:pt x="927501" y="481508"/>
                    <a:pt x="922868" y="492691"/>
                    <a:pt x="914623" y="500937"/>
                  </a:cubicBezTo>
                  <a:cubicBezTo>
                    <a:pt x="906377" y="509183"/>
                    <a:pt x="895194" y="513815"/>
                    <a:pt x="883532" y="513815"/>
                  </a:cubicBezTo>
                  <a:lnTo>
                    <a:pt x="43968" y="513815"/>
                  </a:lnTo>
                  <a:cubicBezTo>
                    <a:pt x="32307" y="513815"/>
                    <a:pt x="21124" y="509183"/>
                    <a:pt x="12878" y="500937"/>
                  </a:cubicBezTo>
                  <a:cubicBezTo>
                    <a:pt x="4632" y="492691"/>
                    <a:pt x="0" y="481508"/>
                    <a:pt x="0" y="469847"/>
                  </a:cubicBezTo>
                  <a:lnTo>
                    <a:pt x="0" y="43968"/>
                  </a:lnTo>
                  <a:cubicBezTo>
                    <a:pt x="0" y="32307"/>
                    <a:pt x="4632" y="21124"/>
                    <a:pt x="12878" y="12878"/>
                  </a:cubicBezTo>
                  <a:cubicBezTo>
                    <a:pt x="21124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050E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927501" cy="60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77472" y="3699971"/>
            <a:ext cx="3521604" cy="1950891"/>
            <a:chOff x="0" y="0"/>
            <a:chExt cx="927501" cy="5138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7501" cy="513815"/>
            </a:xfrm>
            <a:custGeom>
              <a:avLst/>
              <a:gdLst/>
              <a:ahLst/>
              <a:cxnLst/>
              <a:rect r="r" b="b" t="t" l="l"/>
              <a:pathLst>
                <a:path h="513815" w="927501">
                  <a:moveTo>
                    <a:pt x="43968" y="0"/>
                  </a:moveTo>
                  <a:lnTo>
                    <a:pt x="883532" y="0"/>
                  </a:lnTo>
                  <a:cubicBezTo>
                    <a:pt x="895194" y="0"/>
                    <a:pt x="906377" y="4632"/>
                    <a:pt x="914623" y="12878"/>
                  </a:cubicBezTo>
                  <a:cubicBezTo>
                    <a:pt x="922868" y="21124"/>
                    <a:pt x="927501" y="32307"/>
                    <a:pt x="927501" y="43968"/>
                  </a:cubicBezTo>
                  <a:lnTo>
                    <a:pt x="927501" y="469847"/>
                  </a:lnTo>
                  <a:cubicBezTo>
                    <a:pt x="927501" y="481508"/>
                    <a:pt x="922868" y="492691"/>
                    <a:pt x="914623" y="500937"/>
                  </a:cubicBezTo>
                  <a:cubicBezTo>
                    <a:pt x="906377" y="509183"/>
                    <a:pt x="895194" y="513815"/>
                    <a:pt x="883532" y="513815"/>
                  </a:cubicBezTo>
                  <a:lnTo>
                    <a:pt x="43968" y="513815"/>
                  </a:lnTo>
                  <a:cubicBezTo>
                    <a:pt x="32307" y="513815"/>
                    <a:pt x="21124" y="509183"/>
                    <a:pt x="12878" y="500937"/>
                  </a:cubicBezTo>
                  <a:cubicBezTo>
                    <a:pt x="4632" y="492691"/>
                    <a:pt x="0" y="481508"/>
                    <a:pt x="0" y="469847"/>
                  </a:cubicBezTo>
                  <a:lnTo>
                    <a:pt x="0" y="43968"/>
                  </a:lnTo>
                  <a:cubicBezTo>
                    <a:pt x="0" y="32307"/>
                    <a:pt x="4632" y="21124"/>
                    <a:pt x="12878" y="12878"/>
                  </a:cubicBezTo>
                  <a:cubicBezTo>
                    <a:pt x="21124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050E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927501" cy="60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70119" y="3699971"/>
            <a:ext cx="3521604" cy="1950891"/>
            <a:chOff x="0" y="0"/>
            <a:chExt cx="927501" cy="5138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7501" cy="513815"/>
            </a:xfrm>
            <a:custGeom>
              <a:avLst/>
              <a:gdLst/>
              <a:ahLst/>
              <a:cxnLst/>
              <a:rect r="r" b="b" t="t" l="l"/>
              <a:pathLst>
                <a:path h="513815" w="927501">
                  <a:moveTo>
                    <a:pt x="43968" y="0"/>
                  </a:moveTo>
                  <a:lnTo>
                    <a:pt x="883532" y="0"/>
                  </a:lnTo>
                  <a:cubicBezTo>
                    <a:pt x="895194" y="0"/>
                    <a:pt x="906377" y="4632"/>
                    <a:pt x="914623" y="12878"/>
                  </a:cubicBezTo>
                  <a:cubicBezTo>
                    <a:pt x="922868" y="21124"/>
                    <a:pt x="927501" y="32307"/>
                    <a:pt x="927501" y="43968"/>
                  </a:cubicBezTo>
                  <a:lnTo>
                    <a:pt x="927501" y="469847"/>
                  </a:lnTo>
                  <a:cubicBezTo>
                    <a:pt x="927501" y="481508"/>
                    <a:pt x="922868" y="492691"/>
                    <a:pt x="914623" y="500937"/>
                  </a:cubicBezTo>
                  <a:cubicBezTo>
                    <a:pt x="906377" y="509183"/>
                    <a:pt x="895194" y="513815"/>
                    <a:pt x="883532" y="513815"/>
                  </a:cubicBezTo>
                  <a:lnTo>
                    <a:pt x="43968" y="513815"/>
                  </a:lnTo>
                  <a:cubicBezTo>
                    <a:pt x="32307" y="513815"/>
                    <a:pt x="21124" y="509183"/>
                    <a:pt x="12878" y="500937"/>
                  </a:cubicBezTo>
                  <a:cubicBezTo>
                    <a:pt x="4632" y="492691"/>
                    <a:pt x="0" y="481508"/>
                    <a:pt x="0" y="469847"/>
                  </a:cubicBezTo>
                  <a:lnTo>
                    <a:pt x="0" y="43968"/>
                  </a:lnTo>
                  <a:cubicBezTo>
                    <a:pt x="0" y="32307"/>
                    <a:pt x="4632" y="21124"/>
                    <a:pt x="12878" y="12878"/>
                  </a:cubicBezTo>
                  <a:cubicBezTo>
                    <a:pt x="21124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050E5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927501" cy="60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802335" y="4386919"/>
            <a:ext cx="3500716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7AE6"/>
                </a:solidFill>
                <a:latin typeface="Aileron Bold"/>
                <a:ea typeface="Aileron Bold"/>
                <a:cs typeface="Aileron Bold"/>
                <a:sym typeface="Aileron Bold"/>
              </a:rPr>
              <a:t>1.User Authentication Module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966557" y="4348819"/>
            <a:ext cx="2719534" cy="90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2.Document Upload Module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24536" y="4348819"/>
            <a:ext cx="3246282" cy="90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3. AI Interaction Module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235055" y="4235452"/>
            <a:ext cx="3098132" cy="90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4. Document Generation Module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70119" y="5956831"/>
            <a:ext cx="3521604" cy="1508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Handles secure user registration and login using hashed passwords and session management.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77472" y="5966356"/>
            <a:ext cx="3208619" cy="1351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1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Allows users to upload .pdf and .docx files, which are saved to the server for processing.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84826" y="5956831"/>
            <a:ext cx="3521604" cy="225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Provides an interface for chatting with the AI, with specific functions for asking general questions (/chat) and extracting clauses (/extract_clause).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92180" y="5956831"/>
            <a:ext cx="3521604" cy="2251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Generates legal document templates using the LLM (/generate_document) and allows users to download the result as a PDF (/download_pdf).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6374490" y="8589539"/>
            <a:ext cx="1372160" cy="1434938"/>
          </a:xfrm>
          <a:custGeom>
            <a:avLst/>
            <a:gdLst/>
            <a:ahLst/>
            <a:cxnLst/>
            <a:rect r="r" b="b" t="t" l="l"/>
            <a:pathLst>
              <a:path h="1434938" w="1372160">
                <a:moveTo>
                  <a:pt x="0" y="0"/>
                </a:moveTo>
                <a:lnTo>
                  <a:pt x="1372159" y="0"/>
                </a:lnTo>
                <a:lnTo>
                  <a:pt x="1372159" y="1434939"/>
                </a:lnTo>
                <a:lnTo>
                  <a:pt x="0" y="1434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2020741" y="757318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645066" y="2684379"/>
            <a:ext cx="1364434" cy="1364434"/>
          </a:xfrm>
          <a:custGeom>
            <a:avLst/>
            <a:gdLst/>
            <a:ahLst/>
            <a:cxnLst/>
            <a:rect r="r" b="b" t="t" l="l"/>
            <a:pathLst>
              <a:path h="1364434" w="1364434">
                <a:moveTo>
                  <a:pt x="0" y="0"/>
                </a:moveTo>
                <a:lnTo>
                  <a:pt x="1364434" y="0"/>
                </a:lnTo>
                <a:lnTo>
                  <a:pt x="1364434" y="1364434"/>
                </a:lnTo>
                <a:lnTo>
                  <a:pt x="0" y="1364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365500" y="2684379"/>
            <a:ext cx="1432563" cy="1267819"/>
          </a:xfrm>
          <a:custGeom>
            <a:avLst/>
            <a:gdLst/>
            <a:ahLst/>
            <a:cxnLst/>
            <a:rect r="r" b="b" t="t" l="l"/>
            <a:pathLst>
              <a:path h="1267819" w="1432563">
                <a:moveTo>
                  <a:pt x="0" y="0"/>
                </a:moveTo>
                <a:lnTo>
                  <a:pt x="1432563" y="0"/>
                </a:lnTo>
                <a:lnTo>
                  <a:pt x="1432563" y="1267819"/>
                </a:lnTo>
                <a:lnTo>
                  <a:pt x="0" y="12678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452363" y="2598097"/>
            <a:ext cx="1186530" cy="1354100"/>
          </a:xfrm>
          <a:custGeom>
            <a:avLst/>
            <a:gdLst/>
            <a:ahLst/>
            <a:cxnLst/>
            <a:rect r="r" b="b" t="t" l="l"/>
            <a:pathLst>
              <a:path h="1354100" w="1186530">
                <a:moveTo>
                  <a:pt x="0" y="0"/>
                </a:moveTo>
                <a:lnTo>
                  <a:pt x="1186530" y="0"/>
                </a:lnTo>
                <a:lnTo>
                  <a:pt x="1186530" y="1354101"/>
                </a:lnTo>
                <a:lnTo>
                  <a:pt x="0" y="13541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245241" y="2715590"/>
            <a:ext cx="1483188" cy="1236608"/>
          </a:xfrm>
          <a:custGeom>
            <a:avLst/>
            <a:gdLst/>
            <a:ahLst/>
            <a:cxnLst/>
            <a:rect r="r" b="b" t="t" l="l"/>
            <a:pathLst>
              <a:path h="1236608" w="1483188">
                <a:moveTo>
                  <a:pt x="0" y="0"/>
                </a:moveTo>
                <a:lnTo>
                  <a:pt x="1483188" y="0"/>
                </a:lnTo>
                <a:lnTo>
                  <a:pt x="1483188" y="1236608"/>
                </a:lnTo>
                <a:lnTo>
                  <a:pt x="0" y="12366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936551" y="800023"/>
            <a:ext cx="6062525" cy="110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3"/>
              </a:lnSpc>
            </a:pPr>
            <a:r>
              <a:rPr lang="en-US" sz="7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Modules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44000" y="800023"/>
            <a:ext cx="6062525" cy="110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3"/>
              </a:lnSpc>
            </a:pPr>
            <a:r>
              <a:rPr lang="en-US" sz="7199">
                <a:solidFill>
                  <a:srgbClr val="FF7AE6"/>
                </a:solidFill>
                <a:latin typeface="Codec Pro"/>
                <a:ea typeface="Codec Pro"/>
                <a:cs typeface="Codec Pro"/>
                <a:sym typeface="Codec Pro"/>
              </a:rPr>
              <a:t>&amp; Process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157965">
            <a:off x="14766179" y="-4524073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779261" y="-201794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284826" y="3699971"/>
            <a:ext cx="3521604" cy="1950891"/>
            <a:chOff x="0" y="0"/>
            <a:chExt cx="927501" cy="5138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7501" cy="513815"/>
            </a:xfrm>
            <a:custGeom>
              <a:avLst/>
              <a:gdLst/>
              <a:ahLst/>
              <a:cxnLst/>
              <a:rect r="r" b="b" t="t" l="l"/>
              <a:pathLst>
                <a:path h="513815" w="927501">
                  <a:moveTo>
                    <a:pt x="43968" y="0"/>
                  </a:moveTo>
                  <a:lnTo>
                    <a:pt x="883532" y="0"/>
                  </a:lnTo>
                  <a:cubicBezTo>
                    <a:pt x="895194" y="0"/>
                    <a:pt x="906377" y="4632"/>
                    <a:pt x="914623" y="12878"/>
                  </a:cubicBezTo>
                  <a:cubicBezTo>
                    <a:pt x="922868" y="21124"/>
                    <a:pt x="927501" y="32307"/>
                    <a:pt x="927501" y="43968"/>
                  </a:cubicBezTo>
                  <a:lnTo>
                    <a:pt x="927501" y="469847"/>
                  </a:lnTo>
                  <a:cubicBezTo>
                    <a:pt x="927501" y="481508"/>
                    <a:pt x="922868" y="492691"/>
                    <a:pt x="914623" y="500937"/>
                  </a:cubicBezTo>
                  <a:cubicBezTo>
                    <a:pt x="906377" y="509183"/>
                    <a:pt x="895194" y="513815"/>
                    <a:pt x="883532" y="513815"/>
                  </a:cubicBezTo>
                  <a:lnTo>
                    <a:pt x="43968" y="513815"/>
                  </a:lnTo>
                  <a:cubicBezTo>
                    <a:pt x="32307" y="513815"/>
                    <a:pt x="21124" y="509183"/>
                    <a:pt x="12878" y="500937"/>
                  </a:cubicBezTo>
                  <a:cubicBezTo>
                    <a:pt x="4632" y="492691"/>
                    <a:pt x="0" y="481508"/>
                    <a:pt x="0" y="469847"/>
                  </a:cubicBezTo>
                  <a:lnTo>
                    <a:pt x="0" y="43968"/>
                  </a:lnTo>
                  <a:cubicBezTo>
                    <a:pt x="0" y="32307"/>
                    <a:pt x="4632" y="21124"/>
                    <a:pt x="12878" y="12878"/>
                  </a:cubicBezTo>
                  <a:cubicBezTo>
                    <a:pt x="21124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050E5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927501" cy="60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3096278" y="3699971"/>
            <a:ext cx="3521604" cy="1950891"/>
            <a:chOff x="0" y="0"/>
            <a:chExt cx="927501" cy="5138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27501" cy="513815"/>
            </a:xfrm>
            <a:custGeom>
              <a:avLst/>
              <a:gdLst/>
              <a:ahLst/>
              <a:cxnLst/>
              <a:rect r="r" b="b" t="t" l="l"/>
              <a:pathLst>
                <a:path h="513815" w="927501">
                  <a:moveTo>
                    <a:pt x="43968" y="0"/>
                  </a:moveTo>
                  <a:lnTo>
                    <a:pt x="883532" y="0"/>
                  </a:lnTo>
                  <a:cubicBezTo>
                    <a:pt x="895194" y="0"/>
                    <a:pt x="906377" y="4632"/>
                    <a:pt x="914623" y="12878"/>
                  </a:cubicBezTo>
                  <a:cubicBezTo>
                    <a:pt x="922868" y="21124"/>
                    <a:pt x="927501" y="32307"/>
                    <a:pt x="927501" y="43968"/>
                  </a:cubicBezTo>
                  <a:lnTo>
                    <a:pt x="927501" y="469847"/>
                  </a:lnTo>
                  <a:cubicBezTo>
                    <a:pt x="927501" y="481508"/>
                    <a:pt x="922868" y="492691"/>
                    <a:pt x="914623" y="500937"/>
                  </a:cubicBezTo>
                  <a:cubicBezTo>
                    <a:pt x="906377" y="509183"/>
                    <a:pt x="895194" y="513815"/>
                    <a:pt x="883532" y="513815"/>
                  </a:cubicBezTo>
                  <a:lnTo>
                    <a:pt x="43968" y="513815"/>
                  </a:lnTo>
                  <a:cubicBezTo>
                    <a:pt x="32307" y="513815"/>
                    <a:pt x="21124" y="509183"/>
                    <a:pt x="12878" y="500937"/>
                  </a:cubicBezTo>
                  <a:cubicBezTo>
                    <a:pt x="4632" y="492691"/>
                    <a:pt x="0" y="481508"/>
                    <a:pt x="0" y="469847"/>
                  </a:cubicBezTo>
                  <a:lnTo>
                    <a:pt x="0" y="43968"/>
                  </a:lnTo>
                  <a:cubicBezTo>
                    <a:pt x="0" y="32307"/>
                    <a:pt x="4632" y="21124"/>
                    <a:pt x="12878" y="12878"/>
                  </a:cubicBezTo>
                  <a:cubicBezTo>
                    <a:pt x="21124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050E5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927501" cy="60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77472" y="3699971"/>
            <a:ext cx="3521604" cy="1950891"/>
            <a:chOff x="0" y="0"/>
            <a:chExt cx="927501" cy="51381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7501" cy="513815"/>
            </a:xfrm>
            <a:custGeom>
              <a:avLst/>
              <a:gdLst/>
              <a:ahLst/>
              <a:cxnLst/>
              <a:rect r="r" b="b" t="t" l="l"/>
              <a:pathLst>
                <a:path h="513815" w="927501">
                  <a:moveTo>
                    <a:pt x="43968" y="0"/>
                  </a:moveTo>
                  <a:lnTo>
                    <a:pt x="883532" y="0"/>
                  </a:lnTo>
                  <a:cubicBezTo>
                    <a:pt x="895194" y="0"/>
                    <a:pt x="906377" y="4632"/>
                    <a:pt x="914623" y="12878"/>
                  </a:cubicBezTo>
                  <a:cubicBezTo>
                    <a:pt x="922868" y="21124"/>
                    <a:pt x="927501" y="32307"/>
                    <a:pt x="927501" y="43968"/>
                  </a:cubicBezTo>
                  <a:lnTo>
                    <a:pt x="927501" y="469847"/>
                  </a:lnTo>
                  <a:cubicBezTo>
                    <a:pt x="927501" y="481508"/>
                    <a:pt x="922868" y="492691"/>
                    <a:pt x="914623" y="500937"/>
                  </a:cubicBezTo>
                  <a:cubicBezTo>
                    <a:pt x="906377" y="509183"/>
                    <a:pt x="895194" y="513815"/>
                    <a:pt x="883532" y="513815"/>
                  </a:cubicBezTo>
                  <a:lnTo>
                    <a:pt x="43968" y="513815"/>
                  </a:lnTo>
                  <a:cubicBezTo>
                    <a:pt x="32307" y="513815"/>
                    <a:pt x="21124" y="509183"/>
                    <a:pt x="12878" y="500937"/>
                  </a:cubicBezTo>
                  <a:cubicBezTo>
                    <a:pt x="4632" y="492691"/>
                    <a:pt x="0" y="481508"/>
                    <a:pt x="0" y="469847"/>
                  </a:cubicBezTo>
                  <a:lnTo>
                    <a:pt x="0" y="43968"/>
                  </a:lnTo>
                  <a:cubicBezTo>
                    <a:pt x="0" y="32307"/>
                    <a:pt x="4632" y="21124"/>
                    <a:pt x="12878" y="12878"/>
                  </a:cubicBezTo>
                  <a:cubicBezTo>
                    <a:pt x="21124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050E5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927501" cy="60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70119" y="3699971"/>
            <a:ext cx="3521604" cy="1950891"/>
            <a:chOff x="0" y="0"/>
            <a:chExt cx="927501" cy="5138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27501" cy="513815"/>
            </a:xfrm>
            <a:custGeom>
              <a:avLst/>
              <a:gdLst/>
              <a:ahLst/>
              <a:cxnLst/>
              <a:rect r="r" b="b" t="t" l="l"/>
              <a:pathLst>
                <a:path h="513815" w="927501">
                  <a:moveTo>
                    <a:pt x="43968" y="0"/>
                  </a:moveTo>
                  <a:lnTo>
                    <a:pt x="883532" y="0"/>
                  </a:lnTo>
                  <a:cubicBezTo>
                    <a:pt x="895194" y="0"/>
                    <a:pt x="906377" y="4632"/>
                    <a:pt x="914623" y="12878"/>
                  </a:cubicBezTo>
                  <a:cubicBezTo>
                    <a:pt x="922868" y="21124"/>
                    <a:pt x="927501" y="32307"/>
                    <a:pt x="927501" y="43968"/>
                  </a:cubicBezTo>
                  <a:lnTo>
                    <a:pt x="927501" y="469847"/>
                  </a:lnTo>
                  <a:cubicBezTo>
                    <a:pt x="927501" y="481508"/>
                    <a:pt x="922868" y="492691"/>
                    <a:pt x="914623" y="500937"/>
                  </a:cubicBezTo>
                  <a:cubicBezTo>
                    <a:pt x="906377" y="509183"/>
                    <a:pt x="895194" y="513815"/>
                    <a:pt x="883532" y="513815"/>
                  </a:cubicBezTo>
                  <a:lnTo>
                    <a:pt x="43968" y="513815"/>
                  </a:lnTo>
                  <a:cubicBezTo>
                    <a:pt x="32307" y="513815"/>
                    <a:pt x="21124" y="509183"/>
                    <a:pt x="12878" y="500937"/>
                  </a:cubicBezTo>
                  <a:cubicBezTo>
                    <a:pt x="4632" y="492691"/>
                    <a:pt x="0" y="481508"/>
                    <a:pt x="0" y="469847"/>
                  </a:cubicBezTo>
                  <a:lnTo>
                    <a:pt x="0" y="43968"/>
                  </a:lnTo>
                  <a:cubicBezTo>
                    <a:pt x="0" y="32307"/>
                    <a:pt x="4632" y="21124"/>
                    <a:pt x="12878" y="12878"/>
                  </a:cubicBezTo>
                  <a:cubicBezTo>
                    <a:pt x="21124" y="4632"/>
                    <a:pt x="32307" y="0"/>
                    <a:pt x="43968" y="0"/>
                  </a:cubicBezTo>
                  <a:close/>
                </a:path>
              </a:pathLst>
            </a:custGeom>
            <a:solidFill>
              <a:srgbClr val="050E5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927501" cy="6090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641155" y="5956831"/>
            <a:ext cx="3550567" cy="152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64"/>
              </a:lnSpc>
              <a:spcBef>
                <a:spcPct val="0"/>
              </a:spcBef>
            </a:pPr>
            <a:r>
              <a:rPr lang="en-US" sz="211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 utility that searches a pre-defined list of advocates by location and specialty (/find_advocates).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374490" y="8589539"/>
            <a:ext cx="1372160" cy="1434938"/>
          </a:xfrm>
          <a:custGeom>
            <a:avLst/>
            <a:gdLst/>
            <a:ahLst/>
            <a:cxnLst/>
            <a:rect r="r" b="b" t="t" l="l"/>
            <a:pathLst>
              <a:path h="1434938" w="1372160">
                <a:moveTo>
                  <a:pt x="0" y="0"/>
                </a:moveTo>
                <a:lnTo>
                  <a:pt x="1372159" y="0"/>
                </a:lnTo>
                <a:lnTo>
                  <a:pt x="1372159" y="1434939"/>
                </a:lnTo>
                <a:lnTo>
                  <a:pt x="0" y="14349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020741" y="757318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627453" y="2563896"/>
            <a:ext cx="1392694" cy="1454511"/>
          </a:xfrm>
          <a:custGeom>
            <a:avLst/>
            <a:gdLst/>
            <a:ahLst/>
            <a:cxnLst/>
            <a:rect r="r" b="b" t="t" l="l"/>
            <a:pathLst>
              <a:path h="1454511" w="1392694">
                <a:moveTo>
                  <a:pt x="0" y="0"/>
                </a:moveTo>
                <a:lnTo>
                  <a:pt x="1392694" y="0"/>
                </a:lnTo>
                <a:lnTo>
                  <a:pt x="1392694" y="1454511"/>
                </a:lnTo>
                <a:lnTo>
                  <a:pt x="0" y="1454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6616964" y="2563896"/>
            <a:ext cx="1418721" cy="1539995"/>
          </a:xfrm>
          <a:custGeom>
            <a:avLst/>
            <a:gdLst/>
            <a:ahLst/>
            <a:cxnLst/>
            <a:rect r="r" b="b" t="t" l="l"/>
            <a:pathLst>
              <a:path h="1539995" w="1418721">
                <a:moveTo>
                  <a:pt x="0" y="0"/>
                </a:moveTo>
                <a:lnTo>
                  <a:pt x="1418721" y="0"/>
                </a:lnTo>
                <a:lnTo>
                  <a:pt x="1418721" y="1539995"/>
                </a:lnTo>
                <a:lnTo>
                  <a:pt x="0" y="1539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646243" y="2563896"/>
            <a:ext cx="1093397" cy="1539995"/>
          </a:xfrm>
          <a:custGeom>
            <a:avLst/>
            <a:gdLst/>
            <a:ahLst/>
            <a:cxnLst/>
            <a:rect r="r" b="b" t="t" l="l"/>
            <a:pathLst>
              <a:path h="1539995" w="1093397">
                <a:moveTo>
                  <a:pt x="0" y="0"/>
                </a:moveTo>
                <a:lnTo>
                  <a:pt x="1093397" y="0"/>
                </a:lnTo>
                <a:lnTo>
                  <a:pt x="1093397" y="1539995"/>
                </a:lnTo>
                <a:lnTo>
                  <a:pt x="0" y="153999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4293430" y="2563896"/>
            <a:ext cx="1676014" cy="1692944"/>
          </a:xfrm>
          <a:custGeom>
            <a:avLst/>
            <a:gdLst/>
            <a:ahLst/>
            <a:cxnLst/>
            <a:rect r="r" b="b" t="t" l="l"/>
            <a:pathLst>
              <a:path h="1692944" w="1676014">
                <a:moveTo>
                  <a:pt x="0" y="0"/>
                </a:moveTo>
                <a:lnTo>
                  <a:pt x="1676014" y="0"/>
                </a:lnTo>
                <a:lnTo>
                  <a:pt x="1676014" y="1692944"/>
                </a:lnTo>
                <a:lnTo>
                  <a:pt x="0" y="16929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835790" y="4296308"/>
            <a:ext cx="2982985" cy="869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7AE6"/>
                </a:solidFill>
                <a:latin typeface="Aileron Bold"/>
                <a:ea typeface="Aileron Bold"/>
                <a:cs typeface="Aileron Bold"/>
                <a:sym typeface="Aileron Bold"/>
              </a:rPr>
              <a:t>5.Advocate Search Module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966557" y="4348819"/>
            <a:ext cx="2719534" cy="13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6.Legal Communication Module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424536" y="4348819"/>
            <a:ext cx="3246282" cy="908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7.Visualization Module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79261" y="4348819"/>
            <a:ext cx="2415148" cy="1346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8.Admin Management Module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77472" y="5966356"/>
            <a:ext cx="3208619" cy="2018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78"/>
              </a:lnSpc>
              <a:spcBef>
                <a:spcPct val="0"/>
              </a:spcBef>
            </a:pPr>
            <a:r>
              <a:rPr lang="en-US" sz="1913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Drafts a formal letter based on user input (/draft_legal_mail) and sends it to a specified recipient via email (/send_legal_mail).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284826" y="5956831"/>
            <a:ext cx="3521604" cy="188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Generates performance graphs, including accuracy/loss curves and confusion matrix, for model evaluation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092180" y="5956831"/>
            <a:ext cx="3521604" cy="1880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Enables admins to upload new datasets, retrain the model, and manage stored results through a dashboard.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36551" y="800023"/>
            <a:ext cx="6062525" cy="110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703"/>
              </a:lnSpc>
            </a:pPr>
            <a:r>
              <a:rPr lang="en-US" sz="7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Modules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144000" y="800023"/>
            <a:ext cx="6062525" cy="1109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3"/>
              </a:lnSpc>
            </a:pPr>
            <a:r>
              <a:rPr lang="en-US" sz="7199">
                <a:solidFill>
                  <a:srgbClr val="FF7AE6"/>
                </a:solidFill>
                <a:latin typeface="Codec Pro"/>
                <a:ea typeface="Codec Pro"/>
                <a:cs typeface="Codec Pro"/>
                <a:sym typeface="Codec Pro"/>
              </a:rPr>
              <a:t>&amp; Process</a:t>
            </a:r>
          </a:p>
        </p:txBody>
      </p:sp>
    </p:spTree>
  </p:cSld>
  <p:clrMapOvr>
    <a:masterClrMapping/>
  </p:clrMapOvr>
  <p:transition spd="fast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E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13313" y="588947"/>
            <a:ext cx="10911468" cy="2185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19"/>
              </a:lnSpc>
            </a:pPr>
            <a:r>
              <a:rPr lang="en-US" sz="6399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SOFTWARE / HARDWARE REQUIREMENTS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689503" y="485055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75769" y="3581207"/>
            <a:ext cx="10472496" cy="2464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System : Pentium i3 Processor.</a:t>
            </a:r>
          </a:p>
          <a:p>
            <a:pPr algn="just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Hard Disk : 20 GB.</a:t>
            </a:r>
          </a:p>
          <a:p>
            <a:pPr algn="just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Monitor : 15’’ LED</a:t>
            </a:r>
          </a:p>
          <a:p>
            <a:pPr algn="just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Input Devices : Keyboard, Mouse</a:t>
            </a:r>
          </a:p>
          <a:p>
            <a:pPr algn="just">
              <a:lnSpc>
                <a:spcPts val="3832"/>
              </a:lnSpc>
              <a:spcBef>
                <a:spcPct val="0"/>
              </a:spcBef>
            </a:pPr>
            <a:r>
              <a:rPr lang="en-US" b="true" sz="273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Ram : 4 GB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38657" y="7024630"/>
            <a:ext cx="11439882" cy="3069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42"/>
              </a:lnSpc>
            </a:pPr>
            <a:r>
              <a:rPr lang="en-US" sz="288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Operating system : Windows 10 Pro, MAC OS</a:t>
            </a:r>
          </a:p>
          <a:p>
            <a:pPr algn="l">
              <a:lnSpc>
                <a:spcPts val="4042"/>
              </a:lnSpc>
            </a:pPr>
            <a:r>
              <a:rPr lang="en-US" sz="288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Coding Language : Python , HTML, CSS,JS</a:t>
            </a:r>
          </a:p>
          <a:p>
            <a:pPr algn="l">
              <a:lnSpc>
                <a:spcPts val="4042"/>
              </a:lnSpc>
            </a:pPr>
            <a:r>
              <a:rPr lang="en-US" sz="288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Web Framework: Flask</a:t>
            </a:r>
          </a:p>
          <a:p>
            <a:pPr algn="l">
              <a:lnSpc>
                <a:spcPts val="4042"/>
              </a:lnSpc>
            </a:pPr>
            <a:r>
              <a:rPr lang="en-US" sz="2887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Key Libraries: LangChain, Ollama, Flask-SQLAlchemy, ReportLab.</a:t>
            </a:r>
          </a:p>
          <a:p>
            <a:pPr algn="l">
              <a:lnSpc>
                <a:spcPts val="4042"/>
              </a:lnSpc>
              <a:spcBef>
                <a:spcPct val="0"/>
              </a:spcBef>
            </a:pPr>
            <a:r>
              <a:rPr lang="en-US" b="true" sz="2887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Database : ChromaDB for RAG and SQLite</a:t>
            </a:r>
          </a:p>
          <a:p>
            <a:pPr algn="l">
              <a:lnSpc>
                <a:spcPts val="4042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575769" y="2849618"/>
            <a:ext cx="5660470" cy="63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SOFTWARE REQUIREMENTS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02928" y="6249652"/>
            <a:ext cx="5772984" cy="637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b="true" sz="34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HARD</a:t>
            </a:r>
            <a:r>
              <a:rPr lang="en-US" b="true" sz="34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WARE REQUIREMENTS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779261" y="-201794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157965">
            <a:off x="14766179" y="-4524073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209255" y="8281909"/>
            <a:ext cx="3338225" cy="3490954"/>
          </a:xfrm>
          <a:custGeom>
            <a:avLst/>
            <a:gdLst/>
            <a:ahLst/>
            <a:cxnLst/>
            <a:rect r="r" b="b" t="t" l="l"/>
            <a:pathLst>
              <a:path h="3490954" w="3338225">
                <a:moveTo>
                  <a:pt x="0" y="0"/>
                </a:moveTo>
                <a:lnTo>
                  <a:pt x="3338225" y="0"/>
                </a:lnTo>
                <a:lnTo>
                  <a:pt x="3338225" y="3490954"/>
                </a:lnTo>
                <a:lnTo>
                  <a:pt x="0" y="34909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30666" y="6774930"/>
            <a:ext cx="1028651" cy="1075714"/>
          </a:xfrm>
          <a:custGeom>
            <a:avLst/>
            <a:gdLst/>
            <a:ahLst/>
            <a:cxnLst/>
            <a:rect r="r" b="b" t="t" l="l"/>
            <a:pathLst>
              <a:path h="1075714" w="1028651">
                <a:moveTo>
                  <a:pt x="0" y="0"/>
                </a:moveTo>
                <a:lnTo>
                  <a:pt x="1028651" y="0"/>
                </a:lnTo>
                <a:lnTo>
                  <a:pt x="1028651" y="1075714"/>
                </a:lnTo>
                <a:lnTo>
                  <a:pt x="0" y="1075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E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9261" y="-201794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634289" y="2107841"/>
            <a:ext cx="12806868" cy="592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66"/>
              </a:lnSpc>
            </a:pPr>
            <a:r>
              <a:rPr lang="en-US" sz="304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The Legal AI Platform successfully demonstrates the power of integrating Large Language Models with a Retrieval-Augmented Generation pipeline to create a powerful tool for legal professionals. It transforms the slow, manual process of document analysis into a fast, interactive, and efficient experience. By providing context-aware answers and automating drafting tasks, the platform reduces the risk of human error and allows legal experts to focus on higher-value strategic work. Future enhancements could include integration with legal case databases and more advanced analytical capabilities.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17683" y="325487"/>
            <a:ext cx="9926235" cy="12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sz="6999">
                <a:solidFill>
                  <a:srgbClr val="FF7AE6"/>
                </a:solidFill>
                <a:latin typeface="Codec Pro"/>
                <a:ea typeface="Codec Pro"/>
                <a:cs typeface="Codec Pro"/>
                <a:sym typeface="Codec Pro"/>
              </a:rPr>
              <a:t>CONCLUSION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5157965">
            <a:off x="15199068" y="-4569093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23076" y="8164065"/>
            <a:ext cx="3338225" cy="3490954"/>
          </a:xfrm>
          <a:custGeom>
            <a:avLst/>
            <a:gdLst/>
            <a:ahLst/>
            <a:cxnLst/>
            <a:rect r="r" b="b" t="t" l="l"/>
            <a:pathLst>
              <a:path h="3490954" w="3338225">
                <a:moveTo>
                  <a:pt x="0" y="0"/>
                </a:moveTo>
                <a:lnTo>
                  <a:pt x="3338225" y="0"/>
                </a:lnTo>
                <a:lnTo>
                  <a:pt x="3338225" y="3490955"/>
                </a:lnTo>
                <a:lnTo>
                  <a:pt x="0" y="3490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689503" y="485055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06469" y="1715497"/>
            <a:ext cx="3042367" cy="7542803"/>
            <a:chOff x="0" y="0"/>
            <a:chExt cx="471342" cy="11685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71342" cy="1168578"/>
            </a:xfrm>
            <a:custGeom>
              <a:avLst/>
              <a:gdLst/>
              <a:ahLst/>
              <a:cxnLst/>
              <a:rect r="r" b="b" t="t" l="l"/>
              <a:pathLst>
                <a:path h="1168578" w="471342">
                  <a:moveTo>
                    <a:pt x="150137" y="0"/>
                  </a:moveTo>
                  <a:lnTo>
                    <a:pt x="321205" y="0"/>
                  </a:lnTo>
                  <a:cubicBezTo>
                    <a:pt x="361024" y="0"/>
                    <a:pt x="399212" y="15818"/>
                    <a:pt x="427368" y="43974"/>
                  </a:cubicBezTo>
                  <a:cubicBezTo>
                    <a:pt x="455524" y="72130"/>
                    <a:pt x="471342" y="110319"/>
                    <a:pt x="471342" y="150137"/>
                  </a:cubicBezTo>
                  <a:lnTo>
                    <a:pt x="471342" y="1018440"/>
                  </a:lnTo>
                  <a:cubicBezTo>
                    <a:pt x="471342" y="1058259"/>
                    <a:pt x="455524" y="1096447"/>
                    <a:pt x="427368" y="1124603"/>
                  </a:cubicBezTo>
                  <a:cubicBezTo>
                    <a:pt x="399212" y="1152759"/>
                    <a:pt x="361024" y="1168578"/>
                    <a:pt x="321205" y="1168578"/>
                  </a:cubicBezTo>
                  <a:lnTo>
                    <a:pt x="150137" y="1168578"/>
                  </a:lnTo>
                  <a:cubicBezTo>
                    <a:pt x="110319" y="1168578"/>
                    <a:pt x="72130" y="1152759"/>
                    <a:pt x="43974" y="1124603"/>
                  </a:cubicBezTo>
                  <a:cubicBezTo>
                    <a:pt x="15818" y="1096447"/>
                    <a:pt x="0" y="1058259"/>
                    <a:pt x="0" y="1018440"/>
                  </a:cubicBezTo>
                  <a:lnTo>
                    <a:pt x="0" y="150137"/>
                  </a:lnTo>
                  <a:cubicBezTo>
                    <a:pt x="0" y="110319"/>
                    <a:pt x="15818" y="72130"/>
                    <a:pt x="43974" y="43974"/>
                  </a:cubicBezTo>
                  <a:cubicBezTo>
                    <a:pt x="72130" y="15818"/>
                    <a:pt x="110319" y="0"/>
                    <a:pt x="150137" y="0"/>
                  </a:cubicBezTo>
                  <a:close/>
                </a:path>
              </a:pathLst>
            </a:custGeom>
            <a:blipFill>
              <a:blip r:embed="rId6"/>
              <a:stretch>
                <a:fillRect l="-32590" t="0" r="-32590" b="0"/>
              </a:stretch>
            </a:blipFill>
          </p:spPr>
        </p:sp>
      </p:grpSp>
    </p:spTree>
  </p:cSld>
  <p:clrMapOvr>
    <a:masterClrMapping/>
  </p:clrMapOvr>
  <p:transition spd="slow">
    <p:fade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0E5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79261" y="-201794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9503" y="485055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2393" y="1379587"/>
            <a:ext cx="16286907" cy="90835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07"/>
              </a:lnSpc>
            </a:pPr>
            <a:r>
              <a:rPr lang="en-US" sz="317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[1] P. Lewis, E. Perez, et al., "Retrieval-Augmented Generation for Knowledge-Intensive NLP Tasks," in Advances in Neural Information Processing Systems 33 (NeurIPS 2020), 2020.</a:t>
            </a:r>
          </a:p>
          <a:p>
            <a:pPr algn="just">
              <a:lnSpc>
                <a:spcPts val="5107"/>
              </a:lnSpc>
            </a:pPr>
            <a:r>
              <a:rPr lang="en-US" sz="317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[2] A. Vaswani, N. Shazeer, N. Parmar, et al., "Attention Is All You Need," in Advances in Neural Information Processing Systems 30 (NIPS 2017), 2017.</a:t>
            </a:r>
          </a:p>
          <a:p>
            <a:pPr algn="just">
              <a:lnSpc>
                <a:spcPts val="5107"/>
              </a:lnSpc>
            </a:pPr>
            <a:r>
              <a:rPr lang="en-US" sz="317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[3] D. M. Katz, M. J. Bommarito II, S. Gao, and P. Arredondo, "GPT-4 on the Bar Exam: An Early Look at Large Language Model Performance on the Uniform Bar Exam," SSRN Electronic Journal, 2023.</a:t>
            </a:r>
          </a:p>
          <a:p>
            <a:pPr algn="just">
              <a:lnSpc>
                <a:spcPts val="5107"/>
              </a:lnSpc>
            </a:pPr>
            <a:r>
              <a:rPr lang="en-US" sz="317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[4] I. Chalkidis, M. Fergadiotis, et al., "ContractBERT: A Pre-trained Language Model for Contract Understanding," in Proceedings of the 2021 Conference on Empirical Methods in Natural Language Processing, 2021.</a:t>
            </a:r>
          </a:p>
          <a:p>
            <a:pPr algn="just">
              <a:lnSpc>
                <a:spcPts val="5107"/>
              </a:lnSpc>
            </a:pPr>
            <a:r>
              <a:rPr lang="en-US" sz="317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[5] LangChain AI, "LangChain Documentation," LangChain, Available: </a:t>
            </a:r>
            <a:r>
              <a:rPr lang="en-US" b="true" sz="3172" u="sng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  <a:hlinkClick r:id="rId3" tooltip="https://python.langchain.com/docs/get_started/introduction"/>
              </a:rPr>
              <a:t>https://python.langchain.com/docs/get_started/introduction</a:t>
            </a:r>
            <a:r>
              <a:rPr lang="en-US" sz="317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. [Accessed: 2025].</a:t>
            </a:r>
          </a:p>
          <a:p>
            <a:pPr algn="just">
              <a:lnSpc>
                <a:spcPts val="510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517683" y="325487"/>
            <a:ext cx="9926235" cy="1235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99"/>
              </a:lnSpc>
              <a:spcBef>
                <a:spcPct val="0"/>
              </a:spcBef>
            </a:pPr>
            <a:r>
              <a:rPr lang="en-US" b="true" sz="6999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REFERENCE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5157965">
            <a:off x="15199068" y="-4569093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23076" y="8164065"/>
            <a:ext cx="3338225" cy="3490954"/>
          </a:xfrm>
          <a:custGeom>
            <a:avLst/>
            <a:gdLst/>
            <a:ahLst/>
            <a:cxnLst/>
            <a:rect r="r" b="b" t="t" l="l"/>
            <a:pathLst>
              <a:path h="3490954" w="3338225">
                <a:moveTo>
                  <a:pt x="0" y="0"/>
                </a:moveTo>
                <a:lnTo>
                  <a:pt x="3338225" y="0"/>
                </a:lnTo>
                <a:lnTo>
                  <a:pt x="3338225" y="3490955"/>
                </a:lnTo>
                <a:lnTo>
                  <a:pt x="0" y="3490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98089" y="3335933"/>
            <a:ext cx="4726791" cy="213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085"/>
              </a:lnSpc>
              <a:spcBef>
                <a:spcPct val="0"/>
              </a:spcBef>
            </a:pPr>
            <a:r>
              <a:rPr lang="en-US" b="true" sz="1148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Thank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98089" y="4754841"/>
            <a:ext cx="4945247" cy="213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085"/>
              </a:lnSpc>
              <a:spcBef>
                <a:spcPct val="0"/>
              </a:spcBef>
            </a:pPr>
            <a:r>
              <a:rPr lang="en-US" b="true" sz="11489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You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1932" y="5145366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99252">
            <a:off x="7772162" y="-2513523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65283" y="1954030"/>
            <a:ext cx="6994017" cy="699401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9526298" y="6632083"/>
            <a:ext cx="2455061" cy="2567384"/>
          </a:xfrm>
          <a:custGeom>
            <a:avLst/>
            <a:gdLst/>
            <a:ahLst/>
            <a:cxnLst/>
            <a:rect r="r" b="b" t="t" l="l"/>
            <a:pathLst>
              <a:path h="2567384" w="2455061">
                <a:moveTo>
                  <a:pt x="0" y="0"/>
                </a:moveTo>
                <a:lnTo>
                  <a:pt x="2455060" y="0"/>
                </a:lnTo>
                <a:lnTo>
                  <a:pt x="2455060" y="2567384"/>
                </a:lnTo>
                <a:lnTo>
                  <a:pt x="0" y="25673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15472" y="572564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799252">
            <a:off x="12333397" y="-3504314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46993" y="7665245"/>
            <a:ext cx="1279525" cy="1338065"/>
          </a:xfrm>
          <a:custGeom>
            <a:avLst/>
            <a:gdLst/>
            <a:ahLst/>
            <a:cxnLst/>
            <a:rect r="r" b="b" t="t" l="l"/>
            <a:pathLst>
              <a:path h="1338065" w="1279525">
                <a:moveTo>
                  <a:pt x="0" y="0"/>
                </a:moveTo>
                <a:lnTo>
                  <a:pt x="1279525" y="0"/>
                </a:lnTo>
                <a:lnTo>
                  <a:pt x="1279525" y="1338065"/>
                </a:lnTo>
                <a:lnTo>
                  <a:pt x="0" y="13380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769391" y="312889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71130" y="1959873"/>
            <a:ext cx="11534888" cy="7880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2"/>
              </a:lnSpc>
            </a:pP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🧠</a:t>
            </a:r>
            <a:r>
              <a:rPr lang="en-US" sz="3070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Core Idea</a:t>
            </a:r>
            <a:r>
              <a:rPr lang="en-US" sz="3070">
                <a:solidFill>
                  <a:srgbClr val="FF7AE6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: </a:t>
            </a: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An AI-driven legal chatbot that assists users in drafting, understanding, and retrieving legal documents.</a:t>
            </a:r>
          </a:p>
          <a:p>
            <a:pPr algn="l">
              <a:lnSpc>
                <a:spcPts val="4482"/>
              </a:lnSpc>
            </a:pP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🔍 </a:t>
            </a:r>
            <a:r>
              <a:rPr lang="en-US" sz="3070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 Solved:</a:t>
            </a:r>
            <a:r>
              <a:rPr lang="en-US" sz="307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</a:t>
            </a: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Legal queries and document drafting usually require lawyers, which can be expensive and time-consuming.</a:t>
            </a:r>
          </a:p>
          <a:p>
            <a:pPr algn="l">
              <a:lnSpc>
                <a:spcPts val="4482"/>
              </a:lnSpc>
            </a:pP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📜 </a:t>
            </a:r>
            <a:r>
              <a:rPr lang="en-US" sz="3070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Our Approach: </a:t>
            </a: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Combines Retrieval-Augmented Generation (RAG) with legal document ingestion to answer queries, extract clauses, draft contracts, and send formal letters.</a:t>
            </a:r>
          </a:p>
          <a:p>
            <a:pPr algn="l">
              <a:lnSpc>
                <a:spcPts val="4482"/>
              </a:lnSpc>
            </a:pP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🛠️ </a:t>
            </a:r>
            <a:r>
              <a:rPr lang="en-US" sz="3070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Tech Stack:</a:t>
            </a: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Flask, LangChain, ChromaDB, Ollama LLM, SQLite, ReportLab (PDF), SMTP (email).</a:t>
            </a:r>
          </a:p>
          <a:p>
            <a:pPr algn="l">
              <a:lnSpc>
                <a:spcPts val="4482"/>
              </a:lnSpc>
            </a:pP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🤝 </a:t>
            </a:r>
            <a:r>
              <a:rPr lang="en-US" sz="3070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Personalization:</a:t>
            </a:r>
            <a:r>
              <a:rPr lang="en-US" sz="307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Secure login, personal dashboard, advocate search, and instant document-based legal assistance.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71130" y="613251"/>
            <a:ext cx="8272870" cy="109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7093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ABSTRACT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89177" y="2354598"/>
            <a:ext cx="6893172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033"/>
              </a:lnSpc>
            </a:pPr>
            <a:r>
              <a:rPr lang="en-US" sz="8442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FEATURES OF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44000" y="2354598"/>
            <a:ext cx="7218982" cy="1311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33"/>
              </a:lnSpc>
            </a:pPr>
            <a:r>
              <a:rPr lang="en-US" sz="8442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THE PROJECT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92944" y="3965998"/>
            <a:ext cx="5303173" cy="2355004"/>
            <a:chOff x="0" y="0"/>
            <a:chExt cx="1396721" cy="6202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691915" y="3884442"/>
            <a:ext cx="5303173" cy="2355004"/>
            <a:chOff x="0" y="0"/>
            <a:chExt cx="1396721" cy="620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60661" y="4313914"/>
            <a:ext cx="4767738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Upload PDF/DOCX legal documents for analysis.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20191" y="4280449"/>
            <a:ext cx="4767738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AI-powered legal Q&amp;A chatbot.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3914946" y="-308610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994516" y="671017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1" y="0"/>
                </a:lnTo>
                <a:lnTo>
                  <a:pt x="732379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4767432">
            <a:off x="15592777" y="-3789548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9"/>
                </a:lnTo>
                <a:lnTo>
                  <a:pt x="0" y="94241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273669" y="3850977"/>
            <a:ext cx="5303173" cy="2355004"/>
            <a:chOff x="0" y="0"/>
            <a:chExt cx="1396721" cy="62024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2623738" y="4280449"/>
            <a:ext cx="4767738" cy="1400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AI Writing of legal documents (agreements, NDAs, contracts).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8589719" y="1126466"/>
            <a:ext cx="1108562" cy="1159281"/>
          </a:xfrm>
          <a:custGeom>
            <a:avLst/>
            <a:gdLst/>
            <a:ahLst/>
            <a:cxnLst/>
            <a:rect r="r" b="b" t="t" l="l"/>
            <a:pathLst>
              <a:path h="1159281" w="1108562">
                <a:moveTo>
                  <a:pt x="0" y="0"/>
                </a:moveTo>
                <a:lnTo>
                  <a:pt x="1108562" y="0"/>
                </a:lnTo>
                <a:lnTo>
                  <a:pt x="1108562" y="1159281"/>
                </a:lnTo>
                <a:lnTo>
                  <a:pt x="0" y="1159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092944" y="7063952"/>
            <a:ext cx="5303173" cy="2355004"/>
            <a:chOff x="0" y="0"/>
            <a:chExt cx="1396721" cy="6202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360661" y="7493424"/>
            <a:ext cx="4767738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Advocate search by location &amp; specialty.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970496" y="7063952"/>
            <a:ext cx="5303173" cy="2355004"/>
            <a:chOff x="0" y="0"/>
            <a:chExt cx="1396721" cy="62024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  <a:r>
                <a:rPr lang="en-US" sz="2444" b="true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AI based Drafting &amp; sending </a:t>
              </a:r>
            </a:p>
            <a:p>
              <a:pPr algn="ctr">
                <a:lnSpc>
                  <a:spcPts val="3422"/>
                </a:lnSpc>
              </a:pPr>
              <a:r>
                <a:rPr lang="en-US" b="true" sz="244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legal mails via email.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623738" y="7063952"/>
            <a:ext cx="5303173" cy="2355004"/>
            <a:chOff x="0" y="0"/>
            <a:chExt cx="1396721" cy="62024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96720" cy="620248"/>
            </a:xfrm>
            <a:custGeom>
              <a:avLst/>
              <a:gdLst/>
              <a:ahLst/>
              <a:cxnLst/>
              <a:rect r="r" b="b" t="t" l="l"/>
              <a:pathLst>
                <a:path h="620248" w="1396720">
                  <a:moveTo>
                    <a:pt x="74453" y="0"/>
                  </a:moveTo>
                  <a:lnTo>
                    <a:pt x="1322267" y="0"/>
                  </a:lnTo>
                  <a:cubicBezTo>
                    <a:pt x="1342014" y="0"/>
                    <a:pt x="1360951" y="7844"/>
                    <a:pt x="1374914" y="21807"/>
                  </a:cubicBezTo>
                  <a:cubicBezTo>
                    <a:pt x="1388876" y="35769"/>
                    <a:pt x="1396720" y="54707"/>
                    <a:pt x="1396720" y="74453"/>
                  </a:cubicBezTo>
                  <a:lnTo>
                    <a:pt x="1396720" y="545795"/>
                  </a:lnTo>
                  <a:cubicBezTo>
                    <a:pt x="1396720" y="565541"/>
                    <a:pt x="1388876" y="584479"/>
                    <a:pt x="1374914" y="598441"/>
                  </a:cubicBezTo>
                  <a:cubicBezTo>
                    <a:pt x="1360951" y="612404"/>
                    <a:pt x="1342014" y="620248"/>
                    <a:pt x="1322267" y="620248"/>
                  </a:cubicBezTo>
                  <a:lnTo>
                    <a:pt x="74453" y="620248"/>
                  </a:lnTo>
                  <a:cubicBezTo>
                    <a:pt x="54707" y="620248"/>
                    <a:pt x="35769" y="612404"/>
                    <a:pt x="21807" y="598441"/>
                  </a:cubicBezTo>
                  <a:cubicBezTo>
                    <a:pt x="7844" y="584479"/>
                    <a:pt x="0" y="565541"/>
                    <a:pt x="0" y="545795"/>
                  </a:cubicBezTo>
                  <a:lnTo>
                    <a:pt x="0" y="74453"/>
                  </a:lnTo>
                  <a:cubicBezTo>
                    <a:pt x="0" y="54707"/>
                    <a:pt x="7844" y="35769"/>
                    <a:pt x="21807" y="21807"/>
                  </a:cubicBezTo>
                  <a:cubicBezTo>
                    <a:pt x="35769" y="7844"/>
                    <a:pt x="54707" y="0"/>
                    <a:pt x="744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95250"/>
              <a:ext cx="139672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845169" y="7493424"/>
            <a:ext cx="4767738" cy="94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Download AI-generated legal documents as PDFs.</a:t>
            </a:r>
          </a:p>
        </p:txBody>
      </p:sp>
    </p:spTree>
  </p:cSld>
  <p:clrMapOvr>
    <a:masterClrMapping/>
  </p:clrMapOvr>
  <p:transition spd="fast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62086" y="654131"/>
            <a:ext cx="7193129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25"/>
              </a:lnSpc>
            </a:pPr>
            <a:r>
              <a:rPr lang="en-US" b="true" sz="7500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EXISTING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899785" y="654131"/>
            <a:ext cx="7710860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025"/>
              </a:lnSpc>
            </a:pPr>
            <a:r>
              <a:rPr lang="en-US" b="true" sz="7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SYSTEM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629315" y="-1725124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52634" y="5757909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7115127">
            <a:off x="1016141" y="-3179323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26085" y="4478448"/>
            <a:ext cx="3103230" cy="3104523"/>
          </a:xfrm>
          <a:custGeom>
            <a:avLst/>
            <a:gdLst/>
            <a:ahLst/>
            <a:cxnLst/>
            <a:rect r="r" b="b" t="t" l="l"/>
            <a:pathLst>
              <a:path h="3104523" w="3103230">
                <a:moveTo>
                  <a:pt x="0" y="0"/>
                </a:moveTo>
                <a:lnTo>
                  <a:pt x="3103230" y="0"/>
                </a:lnTo>
                <a:lnTo>
                  <a:pt x="3103230" y="3104524"/>
                </a:lnTo>
                <a:lnTo>
                  <a:pt x="0" y="31045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9845" y="1776313"/>
            <a:ext cx="9065570" cy="7504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348" indent="-328174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Manual Legal Consultation:</a:t>
            </a:r>
          </a:p>
          <a:p>
            <a:pPr algn="l" marL="656348" indent="-328174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Users depend on lawyers for queries &amp; drafting.</a:t>
            </a:r>
          </a:p>
          <a:p>
            <a:pPr algn="l" marL="656348" indent="-328174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Paper-based legal workflows still dominant.</a:t>
            </a:r>
          </a:p>
          <a:p>
            <a:pPr algn="l" marL="656348" indent="-328174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Expensive, time-consuming, and limited availability.</a:t>
            </a:r>
          </a:p>
          <a:p>
            <a:pPr algn="l" marL="656348" indent="-328174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Legal research requires manual search through large volumes of text.</a:t>
            </a:r>
          </a:p>
          <a:p>
            <a:pPr algn="l">
              <a:lnSpc>
                <a:spcPts val="4256"/>
              </a:lnSpc>
            </a:pPr>
            <a:r>
              <a:rPr lang="en-US" sz="3040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Limitations:</a:t>
            </a:r>
          </a:p>
          <a:p>
            <a:pPr algn="l" marL="656348" indent="-328174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High cost 💰</a:t>
            </a:r>
          </a:p>
          <a:p>
            <a:pPr algn="l" marL="656348" indent="-328174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Time-consuming ⏳</a:t>
            </a:r>
          </a:p>
          <a:p>
            <a:pPr algn="l" marL="656348" indent="-328174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Risk of human error ❌</a:t>
            </a:r>
          </a:p>
          <a:p>
            <a:pPr algn="l" marL="656348" indent="-328174" lvl="1">
              <a:lnSpc>
                <a:spcPts val="4256"/>
              </a:lnSpc>
              <a:buFont typeface="Arial"/>
              <a:buChar char="•"/>
            </a:pPr>
            <a:r>
              <a:rPr lang="en-US" sz="304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No instant access</a:t>
            </a:r>
          </a:p>
          <a:p>
            <a:pPr algn="l">
              <a:lnSpc>
                <a:spcPts val="4256"/>
              </a:lnSpc>
            </a:p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24741" y="2478041"/>
            <a:ext cx="6147281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50"/>
              </a:lnSpc>
            </a:pPr>
            <a:r>
              <a:rPr lang="en-US" sz="5000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DISADVANTAGES OF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2441947" y="617220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800184" y="2786081"/>
            <a:ext cx="3918466" cy="2476310"/>
            <a:chOff x="0" y="0"/>
            <a:chExt cx="1166181" cy="73697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6181" cy="736979"/>
            </a:xfrm>
            <a:custGeom>
              <a:avLst/>
              <a:gdLst/>
              <a:ahLst/>
              <a:cxnLst/>
              <a:rect r="r" b="b" t="t" l="l"/>
              <a:pathLst>
                <a:path h="736979" w="1166181">
                  <a:moveTo>
                    <a:pt x="100763" y="0"/>
                  </a:moveTo>
                  <a:lnTo>
                    <a:pt x="1065418" y="0"/>
                  </a:lnTo>
                  <a:cubicBezTo>
                    <a:pt x="1092142" y="0"/>
                    <a:pt x="1117771" y="10616"/>
                    <a:pt x="1136668" y="29513"/>
                  </a:cubicBezTo>
                  <a:cubicBezTo>
                    <a:pt x="1155565" y="48410"/>
                    <a:pt x="1166181" y="74039"/>
                    <a:pt x="1166181" y="100763"/>
                  </a:cubicBezTo>
                  <a:lnTo>
                    <a:pt x="1166181" y="636215"/>
                  </a:lnTo>
                  <a:cubicBezTo>
                    <a:pt x="1166181" y="662939"/>
                    <a:pt x="1155565" y="688569"/>
                    <a:pt x="1136668" y="707466"/>
                  </a:cubicBezTo>
                  <a:cubicBezTo>
                    <a:pt x="1117771" y="726362"/>
                    <a:pt x="1092142" y="736979"/>
                    <a:pt x="1065418" y="736979"/>
                  </a:cubicBezTo>
                  <a:lnTo>
                    <a:pt x="100763" y="736979"/>
                  </a:lnTo>
                  <a:cubicBezTo>
                    <a:pt x="74039" y="736979"/>
                    <a:pt x="48410" y="726362"/>
                    <a:pt x="29513" y="707466"/>
                  </a:cubicBezTo>
                  <a:cubicBezTo>
                    <a:pt x="10616" y="688569"/>
                    <a:pt x="0" y="662939"/>
                    <a:pt x="0" y="636215"/>
                  </a:cubicBezTo>
                  <a:lnTo>
                    <a:pt x="0" y="100763"/>
                  </a:lnTo>
                  <a:cubicBezTo>
                    <a:pt x="0" y="74039"/>
                    <a:pt x="10616" y="48410"/>
                    <a:pt x="29513" y="29513"/>
                  </a:cubicBezTo>
                  <a:cubicBezTo>
                    <a:pt x="48410" y="10616"/>
                    <a:pt x="74039" y="0"/>
                    <a:pt x="100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95250"/>
              <a:ext cx="1166181" cy="832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  <a:r>
                <a:rPr lang="en-US" b="true" sz="2444">
                  <a:solidFill>
                    <a:srgbClr val="FFFFFF"/>
                  </a:solidFill>
                  <a:latin typeface="Codec Pro Bold"/>
                  <a:ea typeface="Codec Pro Bold"/>
                  <a:cs typeface="Codec Pro Bold"/>
                  <a:sym typeface="Codec Pro Bold"/>
                </a:rPr>
                <a:t>Manually reading through hundreds of pages of legal text to find information is incredibly slow 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00184" y="6777547"/>
            <a:ext cx="3918466" cy="2084086"/>
            <a:chOff x="0" y="0"/>
            <a:chExt cx="1166181" cy="62024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6181" cy="620248"/>
            </a:xfrm>
            <a:custGeom>
              <a:avLst/>
              <a:gdLst/>
              <a:ahLst/>
              <a:cxnLst/>
              <a:rect r="r" b="b" t="t" l="l"/>
              <a:pathLst>
                <a:path h="620248" w="1166181">
                  <a:moveTo>
                    <a:pt x="100763" y="0"/>
                  </a:moveTo>
                  <a:lnTo>
                    <a:pt x="1065418" y="0"/>
                  </a:lnTo>
                  <a:cubicBezTo>
                    <a:pt x="1092142" y="0"/>
                    <a:pt x="1117771" y="10616"/>
                    <a:pt x="1136668" y="29513"/>
                  </a:cubicBezTo>
                  <a:cubicBezTo>
                    <a:pt x="1155565" y="48410"/>
                    <a:pt x="1166181" y="74039"/>
                    <a:pt x="1166181" y="100763"/>
                  </a:cubicBezTo>
                  <a:lnTo>
                    <a:pt x="1166181" y="519485"/>
                  </a:lnTo>
                  <a:cubicBezTo>
                    <a:pt x="1166181" y="546209"/>
                    <a:pt x="1155565" y="571838"/>
                    <a:pt x="1136668" y="590735"/>
                  </a:cubicBezTo>
                  <a:cubicBezTo>
                    <a:pt x="1117771" y="609632"/>
                    <a:pt x="1092142" y="620248"/>
                    <a:pt x="1065418" y="620248"/>
                  </a:cubicBezTo>
                  <a:lnTo>
                    <a:pt x="100763" y="620248"/>
                  </a:lnTo>
                  <a:cubicBezTo>
                    <a:pt x="74039" y="620248"/>
                    <a:pt x="48410" y="609632"/>
                    <a:pt x="29513" y="590735"/>
                  </a:cubicBezTo>
                  <a:cubicBezTo>
                    <a:pt x="10616" y="571838"/>
                    <a:pt x="0" y="546209"/>
                    <a:pt x="0" y="519485"/>
                  </a:cubicBezTo>
                  <a:lnTo>
                    <a:pt x="0" y="100763"/>
                  </a:lnTo>
                  <a:cubicBezTo>
                    <a:pt x="0" y="74039"/>
                    <a:pt x="10616" y="48410"/>
                    <a:pt x="29513" y="29513"/>
                  </a:cubicBezTo>
                  <a:cubicBezTo>
                    <a:pt x="48410" y="10616"/>
                    <a:pt x="74039" y="0"/>
                    <a:pt x="100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95250"/>
              <a:ext cx="116618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167838" y="2840924"/>
            <a:ext cx="3918466" cy="2084086"/>
            <a:chOff x="0" y="0"/>
            <a:chExt cx="1166181" cy="62024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66181" cy="620248"/>
            </a:xfrm>
            <a:custGeom>
              <a:avLst/>
              <a:gdLst/>
              <a:ahLst/>
              <a:cxnLst/>
              <a:rect r="r" b="b" t="t" l="l"/>
              <a:pathLst>
                <a:path h="620248" w="1166181">
                  <a:moveTo>
                    <a:pt x="100763" y="0"/>
                  </a:moveTo>
                  <a:lnTo>
                    <a:pt x="1065418" y="0"/>
                  </a:lnTo>
                  <a:cubicBezTo>
                    <a:pt x="1092142" y="0"/>
                    <a:pt x="1117771" y="10616"/>
                    <a:pt x="1136668" y="29513"/>
                  </a:cubicBezTo>
                  <a:cubicBezTo>
                    <a:pt x="1155565" y="48410"/>
                    <a:pt x="1166181" y="74039"/>
                    <a:pt x="1166181" y="100763"/>
                  </a:cubicBezTo>
                  <a:lnTo>
                    <a:pt x="1166181" y="519485"/>
                  </a:lnTo>
                  <a:cubicBezTo>
                    <a:pt x="1166181" y="546209"/>
                    <a:pt x="1155565" y="571838"/>
                    <a:pt x="1136668" y="590735"/>
                  </a:cubicBezTo>
                  <a:cubicBezTo>
                    <a:pt x="1117771" y="609632"/>
                    <a:pt x="1092142" y="620248"/>
                    <a:pt x="1065418" y="620248"/>
                  </a:cubicBezTo>
                  <a:lnTo>
                    <a:pt x="100763" y="620248"/>
                  </a:lnTo>
                  <a:cubicBezTo>
                    <a:pt x="74039" y="620248"/>
                    <a:pt x="48410" y="609632"/>
                    <a:pt x="29513" y="590735"/>
                  </a:cubicBezTo>
                  <a:cubicBezTo>
                    <a:pt x="10616" y="571838"/>
                    <a:pt x="0" y="546209"/>
                    <a:pt x="0" y="519485"/>
                  </a:cubicBezTo>
                  <a:lnTo>
                    <a:pt x="0" y="100763"/>
                  </a:lnTo>
                  <a:cubicBezTo>
                    <a:pt x="0" y="74039"/>
                    <a:pt x="10616" y="48410"/>
                    <a:pt x="29513" y="29513"/>
                  </a:cubicBezTo>
                  <a:cubicBezTo>
                    <a:pt x="48410" y="10616"/>
                    <a:pt x="74039" y="0"/>
                    <a:pt x="100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0"/>
              <a:ext cx="116618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167838" y="6832390"/>
            <a:ext cx="3918466" cy="2084086"/>
            <a:chOff x="0" y="0"/>
            <a:chExt cx="1166181" cy="62024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66181" cy="620248"/>
            </a:xfrm>
            <a:custGeom>
              <a:avLst/>
              <a:gdLst/>
              <a:ahLst/>
              <a:cxnLst/>
              <a:rect r="r" b="b" t="t" l="l"/>
              <a:pathLst>
                <a:path h="620248" w="1166181">
                  <a:moveTo>
                    <a:pt x="100763" y="0"/>
                  </a:moveTo>
                  <a:lnTo>
                    <a:pt x="1065418" y="0"/>
                  </a:lnTo>
                  <a:cubicBezTo>
                    <a:pt x="1092142" y="0"/>
                    <a:pt x="1117771" y="10616"/>
                    <a:pt x="1136668" y="29513"/>
                  </a:cubicBezTo>
                  <a:cubicBezTo>
                    <a:pt x="1155565" y="48410"/>
                    <a:pt x="1166181" y="74039"/>
                    <a:pt x="1166181" y="100763"/>
                  </a:cubicBezTo>
                  <a:lnTo>
                    <a:pt x="1166181" y="519485"/>
                  </a:lnTo>
                  <a:cubicBezTo>
                    <a:pt x="1166181" y="546209"/>
                    <a:pt x="1155565" y="571838"/>
                    <a:pt x="1136668" y="590735"/>
                  </a:cubicBezTo>
                  <a:cubicBezTo>
                    <a:pt x="1117771" y="609632"/>
                    <a:pt x="1092142" y="620248"/>
                    <a:pt x="1065418" y="620248"/>
                  </a:cubicBezTo>
                  <a:lnTo>
                    <a:pt x="100763" y="620248"/>
                  </a:lnTo>
                  <a:cubicBezTo>
                    <a:pt x="74039" y="620248"/>
                    <a:pt x="48410" y="609632"/>
                    <a:pt x="29513" y="590735"/>
                  </a:cubicBezTo>
                  <a:cubicBezTo>
                    <a:pt x="10616" y="571838"/>
                    <a:pt x="0" y="546209"/>
                    <a:pt x="0" y="519485"/>
                  </a:cubicBezTo>
                  <a:lnTo>
                    <a:pt x="0" y="100763"/>
                  </a:lnTo>
                  <a:cubicBezTo>
                    <a:pt x="0" y="74039"/>
                    <a:pt x="10616" y="48410"/>
                    <a:pt x="29513" y="29513"/>
                  </a:cubicBezTo>
                  <a:cubicBezTo>
                    <a:pt x="48410" y="10616"/>
                    <a:pt x="74039" y="0"/>
                    <a:pt x="10076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gradFill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95250"/>
              <a:ext cx="1166181" cy="7154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22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067050" y="7238564"/>
            <a:ext cx="331160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Relies on finding, copying, and pasting from old templates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471270" y="3019375"/>
            <a:ext cx="3311602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Human fatigue and oversight can lead to missing critical details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471270" y="7010841"/>
            <a:ext cx="3311602" cy="177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Information is not easily searchable. Standard search functions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67050" y="1950373"/>
            <a:ext cx="3230834" cy="47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9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Time Consuming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067050" y="5937171"/>
            <a:ext cx="3230834" cy="88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9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Inefficient Drafting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471270" y="1950373"/>
            <a:ext cx="3230834" cy="470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9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Risk of Error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34704" y="5875205"/>
            <a:ext cx="3230834" cy="88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268"/>
              </a:lnSpc>
              <a:spcBef>
                <a:spcPct val="0"/>
              </a:spcBef>
            </a:pPr>
            <a:r>
              <a:rPr lang="en-US" b="true" sz="2998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Limited Accessibility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548644" y="1275275"/>
            <a:ext cx="1993855" cy="4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</a:t>
            </a: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1: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976335" y="5265848"/>
            <a:ext cx="1566164" cy="4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</a:t>
            </a: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3: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343989" y="1330118"/>
            <a:ext cx="1566164" cy="4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</a:t>
            </a: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2: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43989" y="5320691"/>
            <a:ext cx="1881305" cy="461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2"/>
              </a:lnSpc>
              <a:spcBef>
                <a:spcPct val="0"/>
              </a:spcBef>
            </a:pP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Problem</a:t>
            </a:r>
            <a:r>
              <a:rPr lang="en-US" b="true" sz="2444">
                <a:solidFill>
                  <a:srgbClr val="170554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4: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24741" y="3295436"/>
            <a:ext cx="6147281" cy="77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350"/>
              </a:lnSpc>
              <a:spcBef>
                <a:spcPct val="0"/>
              </a:spcBef>
            </a:pPr>
            <a:r>
              <a:rPr lang="en-US" b="true" sz="50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EXISTING SYSTEM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1028700" y="4267278"/>
            <a:ext cx="6599909" cy="2297326"/>
            <a:chOff x="0" y="0"/>
            <a:chExt cx="1022499" cy="35591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22499" cy="355916"/>
            </a:xfrm>
            <a:custGeom>
              <a:avLst/>
              <a:gdLst/>
              <a:ahLst/>
              <a:cxnLst/>
              <a:rect r="r" b="b" t="t" l="l"/>
              <a:pathLst>
                <a:path h="355916" w="1022499">
                  <a:moveTo>
                    <a:pt x="69209" y="0"/>
                  </a:moveTo>
                  <a:lnTo>
                    <a:pt x="953290" y="0"/>
                  </a:lnTo>
                  <a:cubicBezTo>
                    <a:pt x="991513" y="0"/>
                    <a:pt x="1022499" y="30986"/>
                    <a:pt x="1022499" y="69209"/>
                  </a:cubicBezTo>
                  <a:lnTo>
                    <a:pt x="1022499" y="286707"/>
                  </a:lnTo>
                  <a:cubicBezTo>
                    <a:pt x="1022499" y="305062"/>
                    <a:pt x="1015207" y="322666"/>
                    <a:pt x="1002228" y="335645"/>
                  </a:cubicBezTo>
                  <a:cubicBezTo>
                    <a:pt x="989249" y="348624"/>
                    <a:pt x="971645" y="355916"/>
                    <a:pt x="953290" y="355916"/>
                  </a:cubicBezTo>
                  <a:lnTo>
                    <a:pt x="69209" y="355916"/>
                  </a:lnTo>
                  <a:cubicBezTo>
                    <a:pt x="30986" y="355916"/>
                    <a:pt x="0" y="324930"/>
                    <a:pt x="0" y="286707"/>
                  </a:cubicBezTo>
                  <a:lnTo>
                    <a:pt x="0" y="69209"/>
                  </a:lnTo>
                  <a:cubicBezTo>
                    <a:pt x="0" y="30986"/>
                    <a:pt x="30986" y="0"/>
                    <a:pt x="6920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7507" r="0" b="-27507"/>
              </a:stretch>
            </a:blipFill>
          </p:spPr>
        </p:sp>
      </p:grpSp>
      <p:sp>
        <p:nvSpPr>
          <p:cNvPr name="Freeform 30" id="30"/>
          <p:cNvSpPr/>
          <p:nvPr/>
        </p:nvSpPr>
        <p:spPr>
          <a:xfrm flipH="false" flipV="false" rot="0">
            <a:off x="2576629" y="-5808709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-4119728">
            <a:off x="13664499" y="-3959188"/>
            <a:ext cx="3965873" cy="7495637"/>
          </a:xfrm>
          <a:custGeom>
            <a:avLst/>
            <a:gdLst/>
            <a:ahLst/>
            <a:cxnLst/>
            <a:rect r="r" b="b" t="t" l="l"/>
            <a:pathLst>
              <a:path h="7495637" w="3965873">
                <a:moveTo>
                  <a:pt x="0" y="0"/>
                </a:moveTo>
                <a:lnTo>
                  <a:pt x="3965873" y="0"/>
                </a:lnTo>
                <a:lnTo>
                  <a:pt x="3965873" y="7495637"/>
                </a:lnTo>
                <a:lnTo>
                  <a:pt x="0" y="7495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2140756" y="9632365"/>
            <a:ext cx="2054165" cy="2148147"/>
          </a:xfrm>
          <a:custGeom>
            <a:avLst/>
            <a:gdLst/>
            <a:ahLst/>
            <a:cxnLst/>
            <a:rect r="r" b="b" t="t" l="l"/>
            <a:pathLst>
              <a:path h="2148147" w="2054165">
                <a:moveTo>
                  <a:pt x="0" y="0"/>
                </a:moveTo>
                <a:lnTo>
                  <a:pt x="2054165" y="0"/>
                </a:lnTo>
                <a:lnTo>
                  <a:pt x="2054165" y="2148147"/>
                </a:lnTo>
                <a:lnTo>
                  <a:pt x="0" y="21481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441947" y="6172200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119728">
            <a:off x="13664499" y="-3959188"/>
            <a:ext cx="3965873" cy="7495637"/>
          </a:xfrm>
          <a:custGeom>
            <a:avLst/>
            <a:gdLst/>
            <a:ahLst/>
            <a:cxnLst/>
            <a:rect r="r" b="b" t="t" l="l"/>
            <a:pathLst>
              <a:path h="7495637" w="3965873">
                <a:moveTo>
                  <a:pt x="0" y="0"/>
                </a:moveTo>
                <a:lnTo>
                  <a:pt x="3965873" y="0"/>
                </a:lnTo>
                <a:lnTo>
                  <a:pt x="3965873" y="7495637"/>
                </a:lnTo>
                <a:lnTo>
                  <a:pt x="0" y="74956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1028700" y="1888436"/>
          <a:ext cx="16230600" cy="8328820"/>
        </p:xfrm>
        <a:graphic>
          <a:graphicData uri="http://schemas.openxmlformats.org/drawingml/2006/table">
            <a:tbl>
              <a:tblPr/>
              <a:tblGrid>
                <a:gridCol w="7346513"/>
                <a:gridCol w="5016765"/>
                <a:gridCol w="3867322"/>
              </a:tblGrid>
              <a:tr h="20408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b="true" sz="3000">
                          <a:solidFill>
                            <a:srgbClr val="F5FF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PARAMETER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20214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214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214">
                      <a:solidFill>
                        <a:srgbClr val="F4F4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5170FF">
                            <a:alpha val="100000"/>
                          </a:srgbClr>
                        </a:gs>
                        <a:gs pos="100000">
                          <a:srgbClr val="FF66C4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5FF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EXISTING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b="true" sz="3000">
                          <a:solidFill>
                            <a:srgbClr val="F5FF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SYSTEM (Manual/Traditional)</a:t>
                      </a:r>
                    </a:p>
                  </a:txBody>
                  <a:tcPr marL="101070" marR="101070" marT="101070" marB="101070" anchor="ctr">
                    <a:lnL cmpd="sng" algn="ctr" cap="flat" w="20214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214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214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5170FF">
                            <a:alpha val="100000"/>
                          </a:srgbClr>
                        </a:gs>
                        <a:gs pos="100000">
                          <a:srgbClr val="FF66C4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5FF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PROPOSED </a:t>
                      </a:r>
                      <a:r>
                        <a:rPr lang="en-US" b="true" sz="3000">
                          <a:solidFill>
                            <a:srgbClr val="F5FF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SYSTEM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b="true" sz="3000">
                          <a:solidFill>
                            <a:srgbClr val="F5FFFD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(Legal AI Platform)</a:t>
                      </a:r>
                    </a:p>
                  </a:txBody>
                  <a:tcPr marL="101070" marR="101070" marT="101070" marB="101070" anchor="ctr">
                    <a:lnL cmpd="sng" algn="ctr" cap="flat" w="20214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0214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0214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rotWithShape="true">
                      <a:gsLst>
                        <a:gs pos="0">
                          <a:srgbClr val="5170FF">
                            <a:alpha val="100000"/>
                          </a:srgbClr>
                        </a:gs>
                        <a:gs pos="100000">
                          <a:srgbClr val="FF66C4">
                            <a:alpha val="100000"/>
                          </a:srgbClr>
                        </a:gs>
                      </a:gsLst>
                      <a:lin ang="0"/>
                    </a:gradFill>
                  </a:tcPr>
                </a:tc>
              </a:tr>
              <a:tr h="11870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7AE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ACCURACY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5FF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Variable, prone to human error and oversight.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5FF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High, based on the context of the provided document.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29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7AE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Input Type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5FF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Physical or digital documents requiring manual reading.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5FF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Digital documents (PDF, DOCX) for AI processing.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87009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7AE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Accessibility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5FF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Slow; relies on manual reading or basic keyword search.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5FF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Instant; allows for semantic, conversational queries.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103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FF7AE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Personalization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5FF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Generic process; not tailored to individual documents.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F5FFFD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Highly personalized; all AI interactions are based on the user's specific uploaded content.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5C5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5" id="5"/>
          <p:cNvSpPr txBox="true"/>
          <p:nvPr/>
        </p:nvSpPr>
        <p:spPr>
          <a:xfrm rot="0">
            <a:off x="1028700" y="612299"/>
            <a:ext cx="811530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5FFFD"/>
                </a:solidFill>
                <a:latin typeface="Poppins Bold"/>
                <a:ea typeface="Poppins Bold"/>
                <a:cs typeface="Poppins Bold"/>
                <a:sym typeface="Poppins Bold"/>
              </a:rPr>
              <a:t>COMPARISON</a:t>
            </a:r>
          </a:p>
        </p:txBody>
      </p:sp>
    </p:spTree>
  </p:cSld>
  <p:clrMapOvr>
    <a:masterClrMapping/>
  </p:clrMapOvr>
  <p:transition spd="fast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133213"/>
            <a:ext cx="7000305" cy="213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085"/>
              </a:lnSpc>
              <a:spcBef>
                <a:spcPct val="0"/>
              </a:spcBef>
            </a:pPr>
            <a:r>
              <a:rPr lang="en-US" b="true" sz="11489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Proposed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82760"/>
            <a:ext cx="5507998" cy="213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085"/>
              </a:lnSpc>
              <a:spcBef>
                <a:spcPct val="0"/>
              </a:spcBef>
            </a:pPr>
            <a:r>
              <a:rPr lang="en-US" b="true" sz="11489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System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091932" y="5145366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99252">
            <a:off x="10284445" y="-2354671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951839" y="1954030"/>
            <a:ext cx="6307461" cy="63074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0508309" y="6828845"/>
            <a:ext cx="2061107" cy="2155406"/>
          </a:xfrm>
          <a:custGeom>
            <a:avLst/>
            <a:gdLst/>
            <a:ahLst/>
            <a:cxnLst/>
            <a:rect r="r" b="b" t="t" l="l"/>
            <a:pathLst>
              <a:path h="2155406" w="2061107">
                <a:moveTo>
                  <a:pt x="0" y="0"/>
                </a:moveTo>
                <a:lnTo>
                  <a:pt x="2061107" y="0"/>
                </a:lnTo>
                <a:lnTo>
                  <a:pt x="2061107" y="2155406"/>
                </a:lnTo>
                <a:lnTo>
                  <a:pt x="0" y="2155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1130" y="613251"/>
            <a:ext cx="8272870" cy="109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7093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Proposed System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15472" y="572564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799252">
            <a:off x="13098738" y="-4529984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1130" y="2445648"/>
            <a:ext cx="14277162" cy="706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556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🖼️</a:t>
            </a:r>
            <a:r>
              <a:rPr lang="en-US" sz="3500">
                <a:solidFill>
                  <a:srgbClr val="FF7AE6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</a:t>
            </a:r>
            <a:r>
              <a:rPr lang="en-US" b="true" sz="3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User Authentication &amp; Document Upload: </a:t>
            </a:r>
            <a:r>
              <a:rPr lang="en-US" sz="350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The user securely logs in and uploads a legal document (PDF or DOCX) via the web interface.</a:t>
            </a:r>
          </a:p>
          <a:p>
            <a:pPr algn="just" marL="755651" indent="-377825" lvl="1">
              <a:lnSpc>
                <a:spcPts val="5565"/>
              </a:lnSpc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⚙️ </a:t>
            </a:r>
            <a:r>
              <a:rPr lang="en-US" b="true" sz="3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Data Preprocessing &amp; Ingestion:</a:t>
            </a:r>
            <a:r>
              <a:rPr lang="en-US" sz="350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The system uses LangChain to load the document, split it into smaller text chunks, and generate vector embeddings using the LLM model. These embeddings are stored in a ChromaDB vector database.</a:t>
            </a:r>
          </a:p>
          <a:p>
            <a:pPr algn="just" marL="755651" indent="-377825" lvl="1">
              <a:lnSpc>
                <a:spcPts val="5565"/>
              </a:lnSpc>
              <a:buFont typeface="Arial"/>
              <a:buChar char="•"/>
            </a:pPr>
            <a:r>
              <a:rPr lang="en-US" sz="3500">
                <a:solidFill>
                  <a:srgbClr val="FF7AE6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🤖 </a:t>
            </a:r>
            <a:r>
              <a:rPr lang="en-US" b="true" sz="3500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AI-Powered Interaction: </a:t>
            </a:r>
            <a:r>
              <a:rPr lang="en-US" sz="350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The user asks a question, requests a clause, or makes a drafting request through the chat interface.</a:t>
            </a:r>
          </a:p>
          <a:p>
            <a:pPr algn="just">
              <a:lnSpc>
                <a:spcPts val="5565"/>
              </a:lnSpc>
            </a:pPr>
          </a:p>
        </p:txBody>
      </p:sp>
    </p:spTree>
  </p:cSld>
  <p:clrMapOvr>
    <a:masterClrMapping/>
  </p:clrMapOvr>
  <p:transition spd="fast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470554">
                <a:alpha val="100000"/>
              </a:srgbClr>
            </a:gs>
            <a:gs pos="33333">
              <a:srgbClr val="210554">
                <a:alpha val="100000"/>
              </a:srgbClr>
            </a:gs>
            <a:gs pos="66667">
              <a:srgbClr val="130554">
                <a:alpha val="100000"/>
              </a:srgbClr>
            </a:gs>
            <a:gs pos="100000">
              <a:srgbClr val="13055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71130" y="613251"/>
            <a:ext cx="8272870" cy="109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90"/>
              </a:lnSpc>
            </a:pPr>
            <a:r>
              <a:rPr lang="en-US" sz="7093" b="true">
                <a:solidFill>
                  <a:srgbClr val="FFFFFF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Proposed System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97421" y="-175738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15472" y="5725647"/>
            <a:ext cx="7323792" cy="8229600"/>
          </a:xfrm>
          <a:custGeom>
            <a:avLst/>
            <a:gdLst/>
            <a:ahLst/>
            <a:cxnLst/>
            <a:rect r="r" b="b" t="t" l="l"/>
            <a:pathLst>
              <a:path h="8229600" w="7323792">
                <a:moveTo>
                  <a:pt x="0" y="0"/>
                </a:moveTo>
                <a:lnTo>
                  <a:pt x="7323792" y="0"/>
                </a:lnTo>
                <a:lnTo>
                  <a:pt x="73237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4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799252">
            <a:off x="13098738" y="-4529984"/>
            <a:ext cx="4986242" cy="9424168"/>
          </a:xfrm>
          <a:custGeom>
            <a:avLst/>
            <a:gdLst/>
            <a:ahLst/>
            <a:cxnLst/>
            <a:rect r="r" b="b" t="t" l="l"/>
            <a:pathLst>
              <a:path h="9424168" w="4986242">
                <a:moveTo>
                  <a:pt x="0" y="0"/>
                </a:moveTo>
                <a:lnTo>
                  <a:pt x="4986242" y="0"/>
                </a:lnTo>
                <a:lnTo>
                  <a:pt x="4986242" y="9424168"/>
                </a:lnTo>
                <a:lnTo>
                  <a:pt x="0" y="94241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71130" y="1772912"/>
            <a:ext cx="14277162" cy="675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5"/>
              </a:lnSpc>
            </a:pPr>
            <a:r>
              <a:rPr lang="en-US" sz="350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📊 </a:t>
            </a:r>
            <a:r>
              <a:rPr lang="en-US" sz="3500" b="true">
                <a:solidFill>
                  <a:srgbClr val="FF7AE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RAG-Based Response Generation:</a:t>
            </a:r>
            <a:r>
              <a:rPr lang="en-US" sz="350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The system retrieves the most relevant text chunks from ChromaDB based on the user's query. These chunks are passed to the  LLM as context. The LLM generates a response based only on this provided context.</a:t>
            </a:r>
          </a:p>
          <a:p>
            <a:pPr algn="l">
              <a:lnSpc>
                <a:spcPts val="7665"/>
              </a:lnSpc>
            </a:pPr>
            <a:r>
              <a:rPr lang="en-US" sz="350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📌 </a:t>
            </a:r>
            <a:r>
              <a:rPr lang="en-US" sz="3500">
                <a:solidFill>
                  <a:srgbClr val="FF7AE6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Result Generation:</a:t>
            </a:r>
            <a:r>
              <a:rPr lang="en-US" sz="3500">
                <a:solidFill>
                  <a:srgbClr val="FFFFFF"/>
                </a:solidFill>
                <a:latin typeface="Codec Pro Light"/>
                <a:ea typeface="Codec Pro Light"/>
                <a:cs typeface="Codec Pro Light"/>
                <a:sym typeface="Codec Pro Light"/>
              </a:rPr>
              <a:t> The AI-generated answer, extracted clause, or drafted document is displayed instantly to the user on the web page.</a:t>
            </a:r>
          </a:p>
        </p:txBody>
      </p:sp>
    </p:spTree>
  </p:cSld>
  <p:clrMapOvr>
    <a:masterClrMapping/>
  </p:clrMapOvr>
  <p:transition spd="fast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DAGzsgisjK0</dc:identifier>
  <dcterms:modified xsi:type="dcterms:W3CDTF">2011-08-01T06:04:30Z</dcterms:modified>
  <cp:revision>1</cp:revision>
  <dc:title>AI LEGAL ASSITANT</dc:title>
</cp:coreProperties>
</file>